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1695" cy="6858000"/>
  <p:notesSz cx="6858000" cy="12191695"/>
  <p:embeddedFontLst>
    <p:embeddedFont>
      <p:font typeface="Merriweather"/>
      <p:regular r:id="rId201314"/>
    </p:embeddedFont>
    <p:embeddedFont>
      <p:font typeface="Merriweather Bold"/>
      <p:regular r:id="rId20131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201314" Target="fonts/201314.fntdata" Type="http://schemas.openxmlformats.org/officeDocument/2006/relationships/font"/><Relationship Id="rId201315" Target="fonts/201315.fntdata" Type="http://schemas.openxmlformats.org/officeDocument/2006/relationships/font"/></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2-1.jpeg"/><Relationship Id="rId2" Type="http://schemas.openxmlformats.org/officeDocument/2006/relationships/image" Target="../media/image-1002-2.png"/><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hyperlink" Target="https://gamma.app/?utm_source=made-with-gamma" TargetMode="External"/><Relationship Id="rId1" Type="http://schemas.openxmlformats.org/officeDocument/2006/relationships/image" Target="../media/image-1002-1.jpeg"/><Relationship Id="rId2" Type="http://schemas.openxmlformats.org/officeDocument/2006/relationships/image" Target="../media/image-1003-2.jpeg"/><Relationship Id="rId3" Type="http://schemas.openxmlformats.org/officeDocument/2006/relationships/image" Target="../media/image-1002-2.png"/><Relationship Id="rId5"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4" Type="http://schemas.openxmlformats.org/officeDocument/2006/relationships/hyperlink" Target="https://gamma.app/?utm_source=made-with-gamma" TargetMode="External"/><Relationship Id="rId1" Type="http://schemas.openxmlformats.org/officeDocument/2006/relationships/image" Target="../media/image-1002-1.jpeg"/><Relationship Id="rId2" Type="http://schemas.openxmlformats.org/officeDocument/2006/relationships/image" Target="../media/image-1004-2.png"/><Relationship Id="rId3" Type="http://schemas.openxmlformats.org/officeDocument/2006/relationships/image" Target="../media/image-1002-2.png"/><Relationship Id="rId5"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4" Type="http://schemas.openxmlformats.org/officeDocument/2006/relationships/hyperlink" Target="https://gamma.app/?utm_source=made-with-gamma" TargetMode="External"/><Relationship Id="rId1" Type="http://schemas.openxmlformats.org/officeDocument/2006/relationships/image" Target="../media/image-1002-1.jpeg"/><Relationship Id="rId2" Type="http://schemas.openxmlformats.org/officeDocument/2006/relationships/image" Target="../media/image-1005-2.png"/><Relationship Id="rId3" Type="http://schemas.openxmlformats.org/officeDocument/2006/relationships/image" Target="../media/image-1002-2.png"/><Relationship Id="rId5"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4" Type="http://schemas.openxmlformats.org/officeDocument/2006/relationships/hyperlink" Target="https://gamma.app/?utm_source=made-with-gamma" TargetMode="External"/><Relationship Id="rId1" Type="http://schemas.openxmlformats.org/officeDocument/2006/relationships/image" Target="../media/image-1002-1.jpeg"/><Relationship Id="rId2" Type="http://schemas.openxmlformats.org/officeDocument/2006/relationships/image" Target="../media/image-1006-2.png"/><Relationship Id="rId3" Type="http://schemas.openxmlformats.org/officeDocument/2006/relationships/image" Target="../media/image-1002-2.png"/><Relationship Id="rId5"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hyperlink" Target="https://gamma.app/?utm_source=made-with-gamma" TargetMode="External"/><Relationship Id="rId1" Type="http://schemas.openxmlformats.org/officeDocument/2006/relationships/image" Target="../media/image-1002-1.jpeg"/><Relationship Id="rId2" Type="http://schemas.openxmlformats.org/officeDocument/2006/relationships/image" Target="../media/image-1007-2.png"/><Relationship Id="rId3" Type="http://schemas.openxmlformats.org/officeDocument/2006/relationships/image" Target="../media/image-1002-2.png"/><Relationship Id="rId5"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4" Type="http://schemas.openxmlformats.org/officeDocument/2006/relationships/hyperlink" Target="https://gamma.app/?utm_source=made-with-gamma" TargetMode="External"/><Relationship Id="rId1" Type="http://schemas.openxmlformats.org/officeDocument/2006/relationships/image" Target="../media/image-1002-1.jpeg"/><Relationship Id="rId2" Type="http://schemas.openxmlformats.org/officeDocument/2006/relationships/image" Target="../media/image-1008-2.png"/><Relationship Id="rId3" Type="http://schemas.openxmlformats.org/officeDocument/2006/relationships/image" Target="../media/image-1002-2.png"/><Relationship Id="rId5"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4" Type="http://schemas.openxmlformats.org/officeDocument/2006/relationships/hyperlink" Target="https://gamma.app/?utm_source=made-with-gamma" TargetMode="External"/><Relationship Id="rId1" Type="http://schemas.openxmlformats.org/officeDocument/2006/relationships/image" Target="../media/image-1002-1.jpeg"/><Relationship Id="rId2" Type="http://schemas.openxmlformats.org/officeDocument/2006/relationships/image" Target="../media/image-1009-2.png"/><Relationship Id="rId3" Type="http://schemas.openxmlformats.org/officeDocument/2006/relationships/image" Target="../media/image-1002-2.png"/><Relationship Id="rId5"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4" Type="http://schemas.openxmlformats.org/officeDocument/2006/relationships/hyperlink" Target="https://gamma.app/?utm_source=made-with-gamma" TargetMode="External"/><Relationship Id="rId1" Type="http://schemas.openxmlformats.org/officeDocument/2006/relationships/image" Target="../media/image-1002-1.jpeg"/><Relationship Id="rId2" Type="http://schemas.openxmlformats.org/officeDocument/2006/relationships/image" Target="../media/image-1010-2.png"/><Relationship Id="rId3" Type="http://schemas.openxmlformats.org/officeDocument/2006/relationships/image" Target="../media/image-1002-2.png"/><Relationship Id="rId5"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4" Type="http://schemas.openxmlformats.org/officeDocument/2006/relationships/hyperlink" Target="https://gamma.app/?utm_source=made-with-gamma" TargetMode="External"/><Relationship Id="rId1" Type="http://schemas.openxmlformats.org/officeDocument/2006/relationships/image" Target="../media/image-1002-1.jpeg"/><Relationship Id="rId2" Type="http://schemas.openxmlformats.org/officeDocument/2006/relationships/image" Target="../media/image-1011-2.jpeg"/><Relationship Id="rId3" Type="http://schemas.openxmlformats.org/officeDocument/2006/relationships/image" Target="../media/image-1002-2.png"/><Relationship Id="rId5"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4" Type="http://schemas.openxmlformats.org/officeDocument/2006/relationships/hyperlink" Target="https://gamma.app/?utm_source=made-with-gamma" TargetMode="External"/><Relationship Id="rId1" Type="http://schemas.openxmlformats.org/officeDocument/2006/relationships/image" Target="../media/image-1002-1.jpeg"/><Relationship Id="rId2" Type="http://schemas.openxmlformats.org/officeDocument/2006/relationships/image" Target="../media/image-1012-2.jpeg"/><Relationship Id="rId3" Type="http://schemas.openxmlformats.org/officeDocument/2006/relationships/image" Target="../media/image-1002-2.png"/><Relationship Id="rId5"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9151A">
              <a:alpha val="95000"/>
            </a:srgbClr>
          </a:solidFill>
          <a:ln/>
        </p:spPr>
      </p:sp>
      <p:pic>
        <p:nvPicPr>
          <p:cNvPr id="4" name="Image 1" descr="preencoded.png">
            <a:hlinkClick r:id="rId3" tooltip=""/>
          </p:cNvPr>
          <p:cNvPicPr>
            <a:picLocks noChangeAspect="1"/>
          </p:cNvPicPr>
          <p:nvPr/>
        </p:nvPicPr>
        <p:blipFill>
          <a:blip r:embed="rId2"/>
          <a:stretch>
            <a:fillRect/>
          </a:stretch>
        </p:blipFill>
        <p:spPr>
          <a:xfrm>
            <a:off x="11076875" y="6558991"/>
            <a:ext cx="1071843" cy="25603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master 2">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9151A">
              <a:alpha val="95000"/>
            </a:srgbClr>
          </a:solidFill>
          <a:ln/>
        </p:spPr>
      </p:sp>
      <p:pic>
        <p:nvPicPr>
          <p:cNvPr id="4" name="Image 1" descr="preencoded.png">    </p:cNvPr>
          <p:cNvPicPr>
            <a:picLocks noChangeAspect="1"/>
          </p:cNvPicPr>
          <p:nvPr/>
        </p:nvPicPr>
        <p:blipFill>
          <a:blip r:embed="rId2"/>
          <a:stretch>
            <a:fillRect/>
          </a:stretch>
        </p:blipFill>
        <p:spPr>
          <a:xfrm>
            <a:off x="0" y="0"/>
            <a:ext cx="12191695" cy="6858000"/>
          </a:xfrm>
          <a:prstGeom prst="rect">
            <a:avLst/>
          </a:prstGeom>
        </p:spPr>
      </p:pic>
      <p:pic>
        <p:nvPicPr>
          <p:cNvPr id="5" name="Image 2" descr="preencoded.png">
            <a:hlinkClick r:id="rId4" tooltip=""/>
          </p:cNvPr>
          <p:cNvPicPr>
            <a:picLocks noChangeAspect="1"/>
          </p:cNvPicPr>
          <p:nvPr/>
        </p:nvPicPr>
        <p:blipFill>
          <a:blip r:embed="rId3"/>
          <a:stretch>
            <a:fillRect/>
          </a:stretch>
        </p:blipFill>
        <p:spPr>
          <a:xfrm>
            <a:off x="11076875" y="6558991"/>
            <a:ext cx="1071843" cy="256032"/>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master 3">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9151A">
              <a:alpha val="95000"/>
            </a:srgbClr>
          </a:solidFill>
          <a:ln/>
        </p:spPr>
      </p:sp>
      <p:sp>
        <p:nvSpPr>
          <p:cNvPr id="4" name="Shape 1"/>
          <p:cNvSpPr/>
          <p:nvPr/>
        </p:nvSpPr>
        <p:spPr>
          <a:xfrm>
            <a:off x="0" y="0"/>
            <a:ext cx="12191695" cy="6858000"/>
          </a:xfrm>
          <a:prstGeom prst="rect">
            <a:avLst/>
          </a:prstGeom>
          <a:solidFill>
            <a:srgbClr val="000000"/>
          </a:solidFill>
          <a:ln/>
        </p:spPr>
      </p:sp>
      <p:pic>
        <p:nvPicPr>
          <p:cNvPr id="5" name="Image 1" descr="preencoded.png">    </p:cNvPr>
          <p:cNvPicPr>
            <a:picLocks noChangeAspect="1"/>
          </p:cNvPicPr>
          <p:nvPr/>
        </p:nvPicPr>
        <p:blipFill>
          <a:blip r:embed="rId2"/>
          <a:stretch>
            <a:fillRect/>
          </a:stretch>
        </p:blipFill>
        <p:spPr>
          <a:xfrm>
            <a:off x="0" y="0"/>
            <a:ext cx="12191695" cy="6858000"/>
          </a:xfrm>
          <a:prstGeom prst="rect">
            <a:avLst/>
          </a:prstGeom>
        </p:spPr>
      </p:pic>
      <p:pic>
        <p:nvPicPr>
          <p:cNvPr id="6" name="Image 2" descr="preencoded.png">
            <a:hlinkClick r:id="rId4" tooltip=""/>
          </p:cNvPr>
          <p:cNvPicPr>
            <a:picLocks noChangeAspect="1"/>
          </p:cNvPicPr>
          <p:nvPr/>
        </p:nvPicPr>
        <p:blipFill>
          <a:blip r:embed="rId3"/>
          <a:stretch>
            <a:fillRect/>
          </a:stretch>
        </p:blipFill>
        <p:spPr>
          <a:xfrm>
            <a:off x="11076875" y="6558991"/>
            <a:ext cx="1071843" cy="256032"/>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master 4">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9151A">
              <a:alpha val="95000"/>
            </a:srgbClr>
          </a:solidFill>
          <a:ln/>
        </p:spPr>
      </p:sp>
      <p:sp>
        <p:nvSpPr>
          <p:cNvPr id="4" name="Shape 1"/>
          <p:cNvSpPr/>
          <p:nvPr/>
        </p:nvSpPr>
        <p:spPr>
          <a:xfrm>
            <a:off x="0" y="0"/>
            <a:ext cx="12191695" cy="6858000"/>
          </a:xfrm>
          <a:prstGeom prst="rect">
            <a:avLst/>
          </a:prstGeom>
          <a:solidFill>
            <a:srgbClr val="000000"/>
          </a:solidFill>
          <a:ln/>
        </p:spPr>
      </p:sp>
      <p:pic>
        <p:nvPicPr>
          <p:cNvPr id="5" name="Image 1" descr="preencoded.png">    </p:cNvPr>
          <p:cNvPicPr>
            <a:picLocks noChangeAspect="1"/>
          </p:cNvPicPr>
          <p:nvPr/>
        </p:nvPicPr>
        <p:blipFill>
          <a:blip r:embed="rId2"/>
          <a:stretch>
            <a:fillRect/>
          </a:stretch>
        </p:blipFill>
        <p:spPr>
          <a:xfrm>
            <a:off x="0" y="0"/>
            <a:ext cx="12191695" cy="6858000"/>
          </a:xfrm>
          <a:prstGeom prst="rect">
            <a:avLst/>
          </a:prstGeom>
        </p:spPr>
      </p:pic>
      <p:pic>
        <p:nvPicPr>
          <p:cNvPr id="6" name="Image 2" descr="preencoded.png">
            <a:hlinkClick r:id="rId4" tooltip=""/>
          </p:cNvPr>
          <p:cNvPicPr>
            <a:picLocks noChangeAspect="1"/>
          </p:cNvPicPr>
          <p:nvPr/>
        </p:nvPicPr>
        <p:blipFill>
          <a:blip r:embed="rId3"/>
          <a:stretch>
            <a:fillRect/>
          </a:stretch>
        </p:blipFill>
        <p:spPr>
          <a:xfrm>
            <a:off x="11076875" y="6558991"/>
            <a:ext cx="1071843" cy="256032"/>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master 5">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9151A">
              <a:alpha val="95000"/>
            </a:srgbClr>
          </a:solidFill>
          <a:ln/>
        </p:spPr>
      </p:sp>
      <p:sp>
        <p:nvSpPr>
          <p:cNvPr id="4" name="Shape 1"/>
          <p:cNvSpPr/>
          <p:nvPr/>
        </p:nvSpPr>
        <p:spPr>
          <a:xfrm>
            <a:off x="0" y="0"/>
            <a:ext cx="12191695" cy="6858000"/>
          </a:xfrm>
          <a:prstGeom prst="rect">
            <a:avLst/>
          </a:prstGeom>
          <a:solidFill>
            <a:srgbClr val="000000"/>
          </a:solidFill>
          <a:ln/>
        </p:spPr>
      </p:sp>
      <p:pic>
        <p:nvPicPr>
          <p:cNvPr id="5" name="Image 1" descr="preencoded.png">    </p:cNvPr>
          <p:cNvPicPr>
            <a:picLocks noChangeAspect="1"/>
          </p:cNvPicPr>
          <p:nvPr/>
        </p:nvPicPr>
        <p:blipFill>
          <a:blip r:embed="rId2"/>
          <a:stretch>
            <a:fillRect/>
          </a:stretch>
        </p:blipFill>
        <p:spPr>
          <a:xfrm>
            <a:off x="0" y="0"/>
            <a:ext cx="12191695" cy="6858000"/>
          </a:xfrm>
          <a:prstGeom prst="rect">
            <a:avLst/>
          </a:prstGeom>
        </p:spPr>
      </p:pic>
      <p:pic>
        <p:nvPicPr>
          <p:cNvPr id="6" name="Image 2" descr="preencoded.png">
            <a:hlinkClick r:id="rId4" tooltip=""/>
          </p:cNvPr>
          <p:cNvPicPr>
            <a:picLocks noChangeAspect="1"/>
          </p:cNvPicPr>
          <p:nvPr/>
        </p:nvPicPr>
        <p:blipFill>
          <a:blip r:embed="rId3"/>
          <a:stretch>
            <a:fillRect/>
          </a:stretch>
        </p:blipFill>
        <p:spPr>
          <a:xfrm>
            <a:off x="11076875" y="6558991"/>
            <a:ext cx="1071843" cy="256032"/>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master 6">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9151A">
              <a:alpha val="95000"/>
            </a:srgbClr>
          </a:solidFill>
          <a:ln/>
        </p:spPr>
      </p:sp>
      <p:sp>
        <p:nvSpPr>
          <p:cNvPr id="4" name="Shape 1"/>
          <p:cNvSpPr/>
          <p:nvPr/>
        </p:nvSpPr>
        <p:spPr>
          <a:xfrm>
            <a:off x="0" y="0"/>
            <a:ext cx="12191695" cy="6858000"/>
          </a:xfrm>
          <a:prstGeom prst="rect">
            <a:avLst/>
          </a:prstGeom>
          <a:solidFill>
            <a:srgbClr val="000000"/>
          </a:solidFill>
          <a:ln/>
        </p:spPr>
      </p:sp>
      <p:pic>
        <p:nvPicPr>
          <p:cNvPr id="5" name="Image 1" descr="preencoded.png">    </p:cNvPr>
          <p:cNvPicPr>
            <a:picLocks noChangeAspect="1"/>
          </p:cNvPicPr>
          <p:nvPr/>
        </p:nvPicPr>
        <p:blipFill>
          <a:blip r:embed="rId2"/>
          <a:stretch>
            <a:fillRect/>
          </a:stretch>
        </p:blipFill>
        <p:spPr>
          <a:xfrm>
            <a:off x="0" y="0"/>
            <a:ext cx="12191695" cy="6858000"/>
          </a:xfrm>
          <a:prstGeom prst="rect">
            <a:avLst/>
          </a:prstGeom>
        </p:spPr>
      </p:pic>
      <p:pic>
        <p:nvPicPr>
          <p:cNvPr id="6" name="Image 2" descr="preencoded.png">
            <a:hlinkClick r:id="rId4" tooltip=""/>
          </p:cNvPr>
          <p:cNvPicPr>
            <a:picLocks noChangeAspect="1"/>
          </p:cNvPicPr>
          <p:nvPr/>
        </p:nvPicPr>
        <p:blipFill>
          <a:blip r:embed="rId3"/>
          <a:stretch>
            <a:fillRect/>
          </a:stretch>
        </p:blipFill>
        <p:spPr>
          <a:xfrm>
            <a:off x="11076875" y="6558991"/>
            <a:ext cx="1071843" cy="256032"/>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master 7">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9151A">
              <a:alpha val="95000"/>
            </a:srgbClr>
          </a:solidFill>
          <a:ln/>
        </p:spPr>
      </p:sp>
      <p:sp>
        <p:nvSpPr>
          <p:cNvPr id="4" name="Shape 1"/>
          <p:cNvSpPr/>
          <p:nvPr/>
        </p:nvSpPr>
        <p:spPr>
          <a:xfrm>
            <a:off x="0" y="0"/>
            <a:ext cx="12191695" cy="6858000"/>
          </a:xfrm>
          <a:prstGeom prst="rect">
            <a:avLst/>
          </a:prstGeom>
          <a:solidFill>
            <a:srgbClr val="000000"/>
          </a:solidFill>
          <a:ln/>
        </p:spPr>
      </p:sp>
      <p:pic>
        <p:nvPicPr>
          <p:cNvPr id="5" name="Image 1" descr="preencoded.png">    </p:cNvPr>
          <p:cNvPicPr>
            <a:picLocks noChangeAspect="1"/>
          </p:cNvPicPr>
          <p:nvPr/>
        </p:nvPicPr>
        <p:blipFill>
          <a:blip r:embed="rId2"/>
          <a:stretch>
            <a:fillRect/>
          </a:stretch>
        </p:blipFill>
        <p:spPr>
          <a:xfrm>
            <a:off x="0" y="0"/>
            <a:ext cx="12191695" cy="6858000"/>
          </a:xfrm>
          <a:prstGeom prst="rect">
            <a:avLst/>
          </a:prstGeom>
        </p:spPr>
      </p:pic>
      <p:pic>
        <p:nvPicPr>
          <p:cNvPr id="6" name="Image 2" descr="preencoded.png">
            <a:hlinkClick r:id="rId4" tooltip=""/>
          </p:cNvPr>
          <p:cNvPicPr>
            <a:picLocks noChangeAspect="1"/>
          </p:cNvPicPr>
          <p:nvPr/>
        </p:nvPicPr>
        <p:blipFill>
          <a:blip r:embed="rId3"/>
          <a:stretch>
            <a:fillRect/>
          </a:stretch>
        </p:blipFill>
        <p:spPr>
          <a:xfrm>
            <a:off x="11076875" y="6558991"/>
            <a:ext cx="1071843" cy="256032"/>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master 8">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9151A">
              <a:alpha val="95000"/>
            </a:srgbClr>
          </a:solidFill>
          <a:ln/>
        </p:spPr>
      </p:sp>
      <p:sp>
        <p:nvSpPr>
          <p:cNvPr id="4" name="Shape 1"/>
          <p:cNvSpPr/>
          <p:nvPr/>
        </p:nvSpPr>
        <p:spPr>
          <a:xfrm>
            <a:off x="0" y="0"/>
            <a:ext cx="12191695" cy="6858000"/>
          </a:xfrm>
          <a:prstGeom prst="rect">
            <a:avLst/>
          </a:prstGeom>
          <a:solidFill>
            <a:srgbClr val="000000"/>
          </a:solidFill>
          <a:ln/>
        </p:spPr>
      </p:sp>
      <p:pic>
        <p:nvPicPr>
          <p:cNvPr id="5" name="Image 1" descr="preencoded.png">    </p:cNvPr>
          <p:cNvPicPr>
            <a:picLocks noChangeAspect="1"/>
          </p:cNvPicPr>
          <p:nvPr/>
        </p:nvPicPr>
        <p:blipFill>
          <a:blip r:embed="rId2"/>
          <a:stretch>
            <a:fillRect/>
          </a:stretch>
        </p:blipFill>
        <p:spPr>
          <a:xfrm>
            <a:off x="0" y="0"/>
            <a:ext cx="12191695" cy="6858000"/>
          </a:xfrm>
          <a:prstGeom prst="rect">
            <a:avLst/>
          </a:prstGeom>
        </p:spPr>
      </p:pic>
      <p:pic>
        <p:nvPicPr>
          <p:cNvPr id="6" name="Image 2" descr="preencoded.png">
            <a:hlinkClick r:id="rId4" tooltip=""/>
          </p:cNvPr>
          <p:cNvPicPr>
            <a:picLocks noChangeAspect="1"/>
          </p:cNvPicPr>
          <p:nvPr/>
        </p:nvPicPr>
        <p:blipFill>
          <a:blip r:embed="rId3"/>
          <a:stretch>
            <a:fillRect/>
          </a:stretch>
        </p:blipFill>
        <p:spPr>
          <a:xfrm>
            <a:off x="11076875" y="6558991"/>
            <a:ext cx="1071843" cy="256032"/>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master 9">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9151A">
              <a:alpha val="95000"/>
            </a:srgbClr>
          </a:solidFill>
          <a:ln/>
        </p:spPr>
      </p:sp>
      <p:sp>
        <p:nvSpPr>
          <p:cNvPr id="4" name="Shape 1"/>
          <p:cNvSpPr/>
          <p:nvPr/>
        </p:nvSpPr>
        <p:spPr>
          <a:xfrm>
            <a:off x="0" y="0"/>
            <a:ext cx="12191695" cy="6858000"/>
          </a:xfrm>
          <a:prstGeom prst="rect">
            <a:avLst/>
          </a:prstGeom>
          <a:solidFill>
            <a:srgbClr val="000000"/>
          </a:solidFill>
          <a:ln/>
        </p:spPr>
      </p:sp>
      <p:pic>
        <p:nvPicPr>
          <p:cNvPr id="5" name="Image 1" descr="preencoded.png">    </p:cNvPr>
          <p:cNvPicPr>
            <a:picLocks noChangeAspect="1"/>
          </p:cNvPicPr>
          <p:nvPr/>
        </p:nvPicPr>
        <p:blipFill>
          <a:blip r:embed="rId2"/>
          <a:stretch>
            <a:fillRect/>
          </a:stretch>
        </p:blipFill>
        <p:spPr>
          <a:xfrm>
            <a:off x="0" y="0"/>
            <a:ext cx="12191695" cy="6858000"/>
          </a:xfrm>
          <a:prstGeom prst="rect">
            <a:avLst/>
          </a:prstGeom>
        </p:spPr>
      </p:pic>
      <p:pic>
        <p:nvPicPr>
          <p:cNvPr id="6" name="Image 2" descr="preencoded.png">
            <a:hlinkClick r:id="rId4" tooltip=""/>
          </p:cNvPr>
          <p:cNvPicPr>
            <a:picLocks noChangeAspect="1"/>
          </p:cNvPicPr>
          <p:nvPr/>
        </p:nvPicPr>
        <p:blipFill>
          <a:blip r:embed="rId3"/>
          <a:stretch>
            <a:fillRect/>
          </a:stretch>
        </p:blipFill>
        <p:spPr>
          <a:xfrm>
            <a:off x="11076875" y="6558991"/>
            <a:ext cx="1071843" cy="256032"/>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master 10">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9151A">
              <a:alpha val="95000"/>
            </a:srgbClr>
          </a:solidFill>
          <a:ln/>
        </p:spPr>
      </p:sp>
      <p:pic>
        <p:nvPicPr>
          <p:cNvPr id="4" name="Image 1" descr="preencoded.png">    </p:cNvPr>
          <p:cNvPicPr>
            <a:picLocks noChangeAspect="1"/>
          </p:cNvPicPr>
          <p:nvPr/>
        </p:nvPicPr>
        <p:blipFill>
          <a:blip r:embed="rId2"/>
          <a:stretch>
            <a:fillRect/>
          </a:stretch>
        </p:blipFill>
        <p:spPr>
          <a:xfrm>
            <a:off x="0" y="0"/>
            <a:ext cx="12191695" cy="6858000"/>
          </a:xfrm>
          <a:prstGeom prst="rect">
            <a:avLst/>
          </a:prstGeom>
        </p:spPr>
      </p:pic>
      <p:sp>
        <p:nvSpPr>
          <p:cNvPr id="5" name="Shape 1"/>
          <p:cNvSpPr/>
          <p:nvPr/>
        </p:nvSpPr>
        <p:spPr>
          <a:xfrm>
            <a:off x="0" y="0"/>
            <a:ext cx="12191695" cy="6858000"/>
          </a:xfrm>
          <a:prstGeom prst="rect">
            <a:avLst/>
          </a:prstGeom>
          <a:solidFill>
            <a:srgbClr val="09151A">
              <a:alpha val="80000"/>
            </a:srgbClr>
          </a:solidFill>
          <a:ln/>
        </p:spPr>
      </p:sp>
      <p:pic>
        <p:nvPicPr>
          <p:cNvPr id="6" name="Image 2" descr="preencoded.png">
            <a:hlinkClick r:id="rId4" tooltip=""/>
          </p:cNvPr>
          <p:cNvPicPr>
            <a:picLocks noChangeAspect="1"/>
          </p:cNvPicPr>
          <p:nvPr/>
        </p:nvPicPr>
        <p:blipFill>
          <a:blip r:embed="rId3"/>
          <a:stretch>
            <a:fillRect/>
          </a:stretch>
        </p:blipFill>
        <p:spPr>
          <a:xfrm>
            <a:off x="11076875" y="6558991"/>
            <a:ext cx="1071843" cy="256032"/>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master 11">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9151A">
              <a:alpha val="95000"/>
            </a:srgbClr>
          </a:solidFill>
          <a:ln/>
        </p:spPr>
      </p:sp>
      <p:pic>
        <p:nvPicPr>
          <p:cNvPr id="4" name="Image 1" descr="preencoded.png">    </p:cNvPr>
          <p:cNvPicPr>
            <a:picLocks noChangeAspect="1"/>
          </p:cNvPicPr>
          <p:nvPr/>
        </p:nvPicPr>
        <p:blipFill>
          <a:blip r:embed="rId2"/>
          <a:stretch>
            <a:fillRect/>
          </a:stretch>
        </p:blipFill>
        <p:spPr>
          <a:xfrm>
            <a:off x="0" y="0"/>
            <a:ext cx="12191695" cy="6858000"/>
          </a:xfrm>
          <a:prstGeom prst="rect">
            <a:avLst/>
          </a:prstGeom>
        </p:spPr>
      </p:pic>
      <p:sp>
        <p:nvSpPr>
          <p:cNvPr id="5" name="Shape 1"/>
          <p:cNvSpPr/>
          <p:nvPr/>
        </p:nvSpPr>
        <p:spPr>
          <a:xfrm>
            <a:off x="0" y="0"/>
            <a:ext cx="12191695" cy="6858000"/>
          </a:xfrm>
          <a:prstGeom prst="rect">
            <a:avLst/>
          </a:prstGeom>
          <a:solidFill>
            <a:srgbClr val="09151A">
              <a:alpha val="80000"/>
            </a:srgbClr>
          </a:solidFill>
          <a:ln/>
        </p:spPr>
      </p:sp>
      <p:pic>
        <p:nvPicPr>
          <p:cNvPr id="6" name="Image 2" descr="preencoded.png">
            <a:hlinkClick r:id="rId4" tooltip=""/>
          </p:cNvPr>
          <p:cNvPicPr>
            <a:picLocks noChangeAspect="1"/>
          </p:cNvPicPr>
          <p:nvPr/>
        </p:nvPicPr>
        <p:blipFill>
          <a:blip r:embed="rId3"/>
          <a:stretch>
            <a:fillRect/>
          </a:stretch>
        </p:blipFill>
        <p:spPr>
          <a:xfrm>
            <a:off x="11076875" y="6558991"/>
            <a:ext cx="1071843" cy="256032"/>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2.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svg"/><Relationship Id="rId3" Type="http://schemas.openxmlformats.org/officeDocument/2006/relationships/image" Target="../media/image-3-3.jpeg"/><Relationship Id="rId4" Type="http://schemas.openxmlformats.org/officeDocument/2006/relationships/image" Target="../media/image-3-4.png"/><Relationship Id="rId5" Type="http://schemas.openxmlformats.org/officeDocument/2006/relationships/image" Target="../media/image-3-5.svg"/><Relationship Id="rId6" Type="http://schemas.openxmlformats.org/officeDocument/2006/relationships/image" Target="../media/image-3-6.jpeg"/><Relationship Id="rId7" Type="http://schemas.openxmlformats.org/officeDocument/2006/relationships/slideLayout" Target="../slideLayouts/slideLayout2.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image" Target="../media/image-8-2.png"/><Relationship Id="rId3" Type="http://schemas.openxmlformats.org/officeDocument/2006/relationships/slideLayout" Target="../slideLayouts/slideLayout2.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svg"/><Relationship Id="rId3" Type="http://schemas.openxmlformats.org/officeDocument/2006/relationships/image" Target="../media/image-18-3.png"/><Relationship Id="rId4" Type="http://schemas.openxmlformats.org/officeDocument/2006/relationships/image" Target="../media/image-18-4.svg"/><Relationship Id="rId5" Type="http://schemas.openxmlformats.org/officeDocument/2006/relationships/image" Target="../media/image-18-5.png"/><Relationship Id="rId6" Type="http://schemas.openxmlformats.org/officeDocument/2006/relationships/image" Target="../media/image-18-6.svg"/><Relationship Id="rId7" Type="http://schemas.openxmlformats.org/officeDocument/2006/relationships/slideLayout" Target="../slideLayouts/slideLayout1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svg"/><Relationship Id="rId3" Type="http://schemas.openxmlformats.org/officeDocument/2006/relationships/image" Target="../media/image-19-1.png"/><Relationship Id="rId4" Type="http://schemas.openxmlformats.org/officeDocument/2006/relationships/image" Target="../media/image-19-2.svg"/><Relationship Id="rId5" Type="http://schemas.openxmlformats.org/officeDocument/2006/relationships/image" Target="../media/image-19-5.png"/><Relationship Id="rId6" Type="http://schemas.openxmlformats.org/officeDocument/2006/relationships/slideLayout" Target="../slideLayouts/slideLayout2.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3" Type="http://schemas.openxmlformats.org/officeDocument/2006/relationships/hyperlink" Target="https://www.fuantumthought.com" TargetMode="External"/><Relationship Id="rId1" Type="http://schemas.openxmlformats.org/officeDocument/2006/relationships/image" Target="../media/image-20-1.png"/><Relationship Id="rId2" Type="http://schemas.openxmlformats.org/officeDocument/2006/relationships/image" Target="../media/image-20-2.svg"/><Relationship Id="rId3" Type="http://schemas.openxmlformats.org/officeDocument/2006/relationships/image" Target="../media/image-20-1.png"/><Relationship Id="rId4" Type="http://schemas.openxmlformats.org/officeDocument/2006/relationships/image" Target="../media/image-20-2.svg"/><Relationship Id="rId5" Type="http://schemas.openxmlformats.org/officeDocument/2006/relationships/image" Target="../media/image-20-5.jpeg"/><Relationship Id="rId6" Type="http://schemas.openxmlformats.org/officeDocument/2006/relationships/image" Target="../media/image-20-6.jpeg"/><Relationship Id="rId7" Type="http://schemas.openxmlformats.org/officeDocument/2006/relationships/image" Target="../media/image-20-7.jpeg"/><Relationship Id="rId8" Type="http://schemas.openxmlformats.org/officeDocument/2006/relationships/image" Target="../media/image-20-8.jpeg"/><Relationship Id="rId9" Type="http://schemas.openxmlformats.org/officeDocument/2006/relationships/image" Target="../media/image-20-9.jpeg"/><Relationship Id="rId10" Type="http://schemas.openxmlformats.org/officeDocument/2006/relationships/image" Target="../media/image-20-10.jpeg"/><Relationship Id="rId11" Type="http://schemas.openxmlformats.org/officeDocument/2006/relationships/image" Target="../media/image-20-11.jpeg"/><Relationship Id="rId12" Type="http://schemas.openxmlformats.org/officeDocument/2006/relationships/image" Target="../media/image-20-12.jpeg"/><Relationship Id="rId14" Type="http://schemas.openxmlformats.org/officeDocument/2006/relationships/slideLayout" Target="../slideLayouts/slideLayout2.xml"/><Relationship Id="rId1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3374628"/>
          </a:xfrm>
          <a:prstGeom prst="rect">
            <a:avLst/>
          </a:prstGeom>
        </p:spPr>
      </p:pic>
      <p:sp>
        <p:nvSpPr>
          <p:cNvPr id="3" name="Text 0"/>
          <p:cNvSpPr/>
          <p:nvPr/>
        </p:nvSpPr>
        <p:spPr>
          <a:xfrm>
            <a:off x="719814" y="4452739"/>
            <a:ext cx="10752067" cy="281087"/>
          </a:xfrm>
          <a:prstGeom prst="rect">
            <a:avLst/>
          </a:prstGeom>
          <a:noFill/>
          <a:ln/>
        </p:spPr>
        <p:txBody>
          <a:bodyPr wrap="none" lIns="0" tIns="0" rIns="0" bIns="0" rtlCol="0" anchor="t"/>
          <a:lstStyle/>
          <a:p>
            <a:pPr algn="ctr" indent="0" marL="0">
              <a:lnSpc>
                <a:spcPct val="104000"/>
              </a:lnSpc>
              <a:buNone/>
            </a:pPr>
            <a:r>
              <a:rPr lang="en-US" sz="1750" dirty="0">
                <a:solidFill>
                  <a:srgbClr val="F5F0F0"/>
                </a:solidFill>
                <a:latin typeface="Merriweather" pitchFamily="34" charset="0"/>
                <a:ea typeface="Merriweather" pitchFamily="34" charset="-122"/>
                <a:cs typeface="Merriweather" pitchFamily="34" charset="-120"/>
              </a:rPr>
              <a:t>Fuantum Moods</a:t>
            </a:r>
            <a:endParaRPr lang="en-US" sz="1750" dirty="0"/>
          </a:p>
        </p:txBody>
      </p:sp>
      <p:sp>
        <p:nvSpPr>
          <p:cNvPr id="4" name="Text 1"/>
          <p:cNvSpPr/>
          <p:nvPr/>
        </p:nvSpPr>
        <p:spPr>
          <a:xfrm>
            <a:off x="719814" y="5003701"/>
            <a:ext cx="10752067" cy="776089"/>
          </a:xfrm>
          <a:prstGeom prst="rect">
            <a:avLst/>
          </a:prstGeom>
          <a:noFill/>
          <a:ln/>
        </p:spPr>
        <p:txBody>
          <a:bodyPr wrap="none" lIns="0" tIns="0" rIns="0" bIns="0" rtlCol="0" anchor="t"/>
          <a:lstStyle/>
          <a:p>
            <a:pPr algn="ctr" indent="0" marL="0">
              <a:lnSpc>
                <a:spcPct val="104000"/>
              </a:lnSpc>
              <a:buNone/>
            </a:pPr>
            <a:r>
              <a:rPr lang="en-US" sz="4850" dirty="0">
                <a:solidFill>
                  <a:srgbClr val="F5F0F0"/>
                </a:solidFill>
                <a:latin typeface="Merriweather" pitchFamily="34" charset="0"/>
                <a:ea typeface="Merriweather" pitchFamily="34" charset="-122"/>
                <a:cs typeface="Merriweather" pitchFamily="34" charset="-120"/>
              </a:rPr>
              <a:t>Fuantum Inspirational Presentaiton</a:t>
            </a:r>
            <a:endParaRPr lang="en-US" sz="48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571886" cy="6858000"/>
          </a:xfrm>
          <a:prstGeom prst="rect">
            <a:avLst/>
          </a:prstGeom>
        </p:spPr>
      </p:pic>
      <p:sp>
        <p:nvSpPr>
          <p:cNvPr id="3" name="Text 0"/>
          <p:cNvSpPr/>
          <p:nvPr/>
        </p:nvSpPr>
        <p:spPr>
          <a:xfrm>
            <a:off x="5291700" y="543818"/>
            <a:ext cx="6180181" cy="483295"/>
          </a:xfrm>
          <a:prstGeom prst="rect">
            <a:avLst/>
          </a:prstGeom>
          <a:noFill/>
          <a:ln/>
        </p:spPr>
        <p:txBody>
          <a:bodyPr wrap="none" lIns="0" tIns="0" rIns="0" bIns="0" rtlCol="0" anchor="t"/>
          <a:lstStyle/>
          <a:p>
            <a:pPr algn="l" indent="0" marL="0">
              <a:lnSpc>
                <a:spcPct val="104000"/>
              </a:lnSpc>
              <a:buNone/>
            </a:pPr>
            <a:r>
              <a:rPr lang="en-US" sz="3000" dirty="0">
                <a:solidFill>
                  <a:srgbClr val="F5F0F0"/>
                </a:solidFill>
                <a:latin typeface="Merriweather" pitchFamily="34" charset="0"/>
                <a:ea typeface="Merriweather" pitchFamily="34" charset="-122"/>
                <a:cs typeface="Merriweather" pitchFamily="34" charset="-120"/>
              </a:rPr>
              <a:t>What is a Mood Board?</a:t>
            </a:r>
            <a:endParaRPr lang="en-US" sz="3000" dirty="0"/>
          </a:p>
        </p:txBody>
      </p:sp>
      <p:sp>
        <p:nvSpPr>
          <p:cNvPr id="4" name="Text 1"/>
          <p:cNvSpPr/>
          <p:nvPr/>
        </p:nvSpPr>
        <p:spPr>
          <a:xfrm>
            <a:off x="5291700" y="1226443"/>
            <a:ext cx="6180181" cy="920353"/>
          </a:xfrm>
          <a:prstGeom prst="rect">
            <a:avLst/>
          </a:prstGeom>
          <a:noFill/>
          <a:ln/>
        </p:spPr>
        <p:txBody>
          <a:bodyPr wrap="square" lIns="0" tIns="0" rIns="0" bIns="0" rtlCol="0" anchor="t">
            <a:normAutofit/>
          </a:bodyPr>
          <a:lstStyle/>
          <a:p>
            <a:pPr algn="l" indent="0" marL="0">
              <a:lnSpc>
                <a:spcPct val="124000"/>
              </a:lnSpc>
              <a:buNone/>
            </a:pPr>
            <a:r>
              <a:rPr lang="en-US" sz="1200" dirty="0">
                <a:solidFill>
                  <a:srgbClr val="E2E6E9"/>
                </a:solidFill>
                <a:latin typeface="Merriweather" pitchFamily="34" charset="0"/>
                <a:ea typeface="Merriweather" pitchFamily="34" charset="-122"/>
                <a:cs typeface="Merriweather" pitchFamily="34" charset="-120"/>
              </a:rPr>
              <a:t>A mood board is a carefully curated visual collage that captures the essence of ideas, themes, and emotions you want to convey in a project. Think of it as a creative bridge between imagination and execution—a tangible representation of abstract concepts that helps crystallize your vision.</a:t>
            </a:r>
            <a:endParaRPr lang="en-US" sz="1200" dirty="0"/>
          </a:p>
        </p:txBody>
      </p:sp>
      <p:sp>
        <p:nvSpPr>
          <p:cNvPr id="5" name="Shape 2"/>
          <p:cNvSpPr/>
          <p:nvPr/>
        </p:nvSpPr>
        <p:spPr>
          <a:xfrm>
            <a:off x="5291700" y="2334915"/>
            <a:ext cx="6180181" cy="19050"/>
          </a:xfrm>
          <a:prstGeom prst="roundRect">
            <a:avLst>
              <a:gd name="adj" fmla="val 49999"/>
            </a:avLst>
          </a:prstGeom>
          <a:solidFill>
            <a:srgbClr val="E2E6E9">
              <a:alpha val="50000"/>
            </a:srgbClr>
          </a:solidFill>
          <a:ln/>
        </p:spPr>
      </p:sp>
      <p:sp>
        <p:nvSpPr>
          <p:cNvPr id="6" name="Text 3"/>
          <p:cNvSpPr/>
          <p:nvPr/>
        </p:nvSpPr>
        <p:spPr>
          <a:xfrm>
            <a:off x="5291700" y="2591891"/>
            <a:ext cx="6180181" cy="289917"/>
          </a:xfrm>
          <a:prstGeom prst="rect">
            <a:avLst/>
          </a:prstGeom>
          <a:noFill/>
          <a:ln/>
        </p:spPr>
        <p:txBody>
          <a:bodyPr wrap="none" lIns="0" tIns="0" rIns="0" bIns="0" rtlCol="0" anchor="t"/>
          <a:lstStyle/>
          <a:p>
            <a:pPr algn="ctr" indent="0" marL="0">
              <a:lnSpc>
                <a:spcPct val="104000"/>
              </a:lnSpc>
              <a:buNone/>
            </a:pPr>
            <a:r>
              <a:rPr lang="en-US" sz="1800" dirty="0">
                <a:solidFill>
                  <a:srgbClr val="F5F0F0"/>
                </a:solidFill>
                <a:latin typeface="Merriweather" pitchFamily="34" charset="0"/>
                <a:ea typeface="Merriweather" pitchFamily="34" charset="-122"/>
                <a:cs typeface="Merriweather" pitchFamily="34" charset="-120"/>
              </a:rPr>
              <a:t>Key Benefits</a:t>
            </a:r>
            <a:endParaRPr lang="en-US" sz="1800" dirty="0"/>
          </a:p>
        </p:txBody>
      </p:sp>
      <p:sp>
        <p:nvSpPr>
          <p:cNvPr id="7" name="Text 4"/>
          <p:cNvSpPr/>
          <p:nvPr/>
        </p:nvSpPr>
        <p:spPr>
          <a:xfrm>
            <a:off x="5291700" y="3322141"/>
            <a:ext cx="2008534" cy="483394"/>
          </a:xfrm>
          <a:prstGeom prst="rect">
            <a:avLst/>
          </a:prstGeom>
          <a:noFill/>
          <a:ln/>
        </p:spPr>
        <p:txBody>
          <a:bodyPr wrap="square" lIns="0" tIns="0" rIns="0" bIns="0" rtlCol="0" anchor="t">
            <a:normAutofit/>
          </a:bodyPr>
          <a:lstStyle/>
          <a:p>
            <a:pPr algn="r" indent="0" marL="0">
              <a:lnSpc>
                <a:spcPct val="104000"/>
              </a:lnSpc>
              <a:buNone/>
            </a:pPr>
            <a:r>
              <a:rPr lang="en-US" sz="1500" dirty="0">
                <a:solidFill>
                  <a:srgbClr val="E2E6E9"/>
                </a:solidFill>
                <a:latin typeface="Merriweather" pitchFamily="34" charset="0"/>
                <a:ea typeface="Merriweather" pitchFamily="34" charset="-122"/>
                <a:cs typeface="Merriweather" pitchFamily="34" charset="-120"/>
              </a:rPr>
              <a:t>Captures intangible ideas visually</a:t>
            </a:r>
            <a:endParaRPr lang="en-US" sz="1500" dirty="0"/>
          </a:p>
        </p:txBody>
      </p:sp>
      <p:pic>
        <p:nvPicPr>
          <p:cNvPr id="8" name="Image 1" descr="preencoded.png">    </p:cNvPr>
          <p:cNvPicPr>
            <a:picLocks noChangeAspect="1"/>
          </p:cNvPicPr>
          <p:nvPr/>
        </p:nvPicPr>
        <p:blipFill>
          <a:blip r:embed="rId2"/>
          <a:stretch>
            <a:fillRect/>
          </a:stretch>
        </p:blipFill>
        <p:spPr>
          <a:xfrm>
            <a:off x="7300234" y="3081139"/>
            <a:ext cx="2163014" cy="2163068"/>
          </a:xfrm>
          <a:prstGeom prst="rect">
            <a:avLst/>
          </a:prstGeom>
        </p:spPr>
      </p:pic>
      <p:sp>
        <p:nvSpPr>
          <p:cNvPr id="9" name="Text 5"/>
          <p:cNvSpPr/>
          <p:nvPr/>
        </p:nvSpPr>
        <p:spPr>
          <a:xfrm>
            <a:off x="7879012" y="3632746"/>
            <a:ext cx="217482" cy="271859"/>
          </a:xfrm>
          <a:prstGeom prst="rect">
            <a:avLst/>
          </a:prstGeom>
          <a:noFill/>
          <a:ln/>
        </p:spPr>
        <p:txBody>
          <a:bodyPr wrap="none" lIns="0" tIns="0" rIns="0" bIns="0" rtlCol="0" anchor="ctr"/>
          <a:lstStyle/>
          <a:p>
            <a:pPr algn="ctr" indent="0" marL="0">
              <a:lnSpc>
                <a:spcPct val="100000"/>
              </a:lnSpc>
              <a:buNone/>
            </a:pPr>
            <a:r>
              <a:rPr lang="en-US" sz="1700" dirty="0">
                <a:solidFill>
                  <a:srgbClr val="E2E6E9"/>
                </a:solidFill>
                <a:latin typeface="Merriweather" pitchFamily="34" charset="0"/>
                <a:ea typeface="Merriweather" pitchFamily="34" charset="-122"/>
                <a:cs typeface="Merriweather" pitchFamily="34" charset="-120"/>
              </a:rPr>
              <a:t>1</a:t>
            </a:r>
            <a:endParaRPr lang="en-US" sz="1700" dirty="0"/>
          </a:p>
        </p:txBody>
      </p:sp>
      <p:sp>
        <p:nvSpPr>
          <p:cNvPr id="10" name="Text 6"/>
          <p:cNvSpPr/>
          <p:nvPr/>
        </p:nvSpPr>
        <p:spPr>
          <a:xfrm>
            <a:off x="9463248" y="3322141"/>
            <a:ext cx="2008633" cy="483394"/>
          </a:xfrm>
          <a:prstGeom prst="rect">
            <a:avLst/>
          </a:prstGeom>
          <a:noFill/>
          <a:ln/>
        </p:spPr>
        <p:txBody>
          <a:bodyPr wrap="square" lIns="0" tIns="0" rIns="0" bIns="0" rtlCol="0" anchor="t">
            <a:normAutofit/>
          </a:bodyPr>
          <a:lstStyle/>
          <a:p>
            <a:pPr algn="l" indent="0" marL="0">
              <a:lnSpc>
                <a:spcPct val="104000"/>
              </a:lnSpc>
              <a:buNone/>
            </a:pPr>
            <a:r>
              <a:rPr lang="en-US" sz="1500" dirty="0">
                <a:solidFill>
                  <a:srgbClr val="E2E6E9"/>
                </a:solidFill>
                <a:latin typeface="Merriweather" pitchFamily="34" charset="0"/>
                <a:ea typeface="Merriweather" pitchFamily="34" charset="-122"/>
                <a:cs typeface="Merriweather" pitchFamily="34" charset="-120"/>
              </a:rPr>
              <a:t>Aligns teams and stakeholders</a:t>
            </a:r>
            <a:endParaRPr lang="en-US" sz="1500" dirty="0"/>
          </a:p>
        </p:txBody>
      </p:sp>
      <p:pic>
        <p:nvPicPr>
          <p:cNvPr id="11" name="Image 2" descr="preencoded.png">    </p:cNvPr>
          <p:cNvPicPr>
            <a:picLocks noChangeAspect="1"/>
          </p:cNvPicPr>
          <p:nvPr/>
        </p:nvPicPr>
        <p:blipFill>
          <a:blip r:embed="rId3"/>
          <a:stretch>
            <a:fillRect/>
          </a:stretch>
        </p:blipFill>
        <p:spPr>
          <a:xfrm>
            <a:off x="7300234" y="3081139"/>
            <a:ext cx="2163014" cy="2163068"/>
          </a:xfrm>
          <a:prstGeom prst="rect">
            <a:avLst/>
          </a:prstGeom>
        </p:spPr>
      </p:pic>
      <p:sp>
        <p:nvSpPr>
          <p:cNvPr id="12" name="Text 7"/>
          <p:cNvSpPr/>
          <p:nvPr/>
        </p:nvSpPr>
        <p:spPr>
          <a:xfrm>
            <a:off x="8666789" y="3632746"/>
            <a:ext cx="217482" cy="271859"/>
          </a:xfrm>
          <a:prstGeom prst="rect">
            <a:avLst/>
          </a:prstGeom>
          <a:noFill/>
          <a:ln/>
        </p:spPr>
        <p:txBody>
          <a:bodyPr wrap="none" lIns="0" tIns="0" rIns="0" bIns="0" rtlCol="0" anchor="ctr"/>
          <a:lstStyle/>
          <a:p>
            <a:pPr algn="ctr" indent="0" marL="0">
              <a:lnSpc>
                <a:spcPct val="100000"/>
              </a:lnSpc>
              <a:buNone/>
            </a:pPr>
            <a:r>
              <a:rPr lang="en-US" sz="1700" dirty="0">
                <a:solidFill>
                  <a:srgbClr val="E2E6E9"/>
                </a:solidFill>
                <a:latin typeface="Merriweather" pitchFamily="34" charset="0"/>
                <a:ea typeface="Merriweather" pitchFamily="34" charset="-122"/>
                <a:cs typeface="Merriweather" pitchFamily="34" charset="-120"/>
              </a:rPr>
              <a:t>2</a:t>
            </a:r>
            <a:endParaRPr lang="en-US" sz="1700" dirty="0"/>
          </a:p>
        </p:txBody>
      </p:sp>
      <p:sp>
        <p:nvSpPr>
          <p:cNvPr id="13" name="Text 8"/>
          <p:cNvSpPr/>
          <p:nvPr/>
        </p:nvSpPr>
        <p:spPr>
          <a:xfrm>
            <a:off x="9463248" y="4519712"/>
            <a:ext cx="2008633" cy="483394"/>
          </a:xfrm>
          <a:prstGeom prst="rect">
            <a:avLst/>
          </a:prstGeom>
          <a:noFill/>
          <a:ln/>
        </p:spPr>
        <p:txBody>
          <a:bodyPr wrap="square" lIns="0" tIns="0" rIns="0" bIns="0" rtlCol="0" anchor="t">
            <a:normAutofit/>
          </a:bodyPr>
          <a:lstStyle/>
          <a:p>
            <a:pPr algn="l" indent="0" marL="0">
              <a:lnSpc>
                <a:spcPct val="104000"/>
              </a:lnSpc>
              <a:buNone/>
            </a:pPr>
            <a:r>
              <a:rPr lang="en-US" sz="1500" dirty="0">
                <a:solidFill>
                  <a:srgbClr val="E2E6E9"/>
                </a:solidFill>
                <a:latin typeface="Merriweather" pitchFamily="34" charset="0"/>
                <a:ea typeface="Merriweather" pitchFamily="34" charset="-122"/>
                <a:cs typeface="Merriweather" pitchFamily="34" charset="-120"/>
              </a:rPr>
              <a:t>Prevents costly missteps</a:t>
            </a:r>
            <a:endParaRPr lang="en-US" sz="1500" dirty="0"/>
          </a:p>
        </p:txBody>
      </p:sp>
      <p:pic>
        <p:nvPicPr>
          <p:cNvPr id="14" name="Image 3" descr="preencoded.png">    </p:cNvPr>
          <p:cNvPicPr>
            <a:picLocks noChangeAspect="1"/>
          </p:cNvPicPr>
          <p:nvPr/>
        </p:nvPicPr>
        <p:blipFill>
          <a:blip r:embed="rId4"/>
          <a:stretch>
            <a:fillRect/>
          </a:stretch>
        </p:blipFill>
        <p:spPr>
          <a:xfrm>
            <a:off x="7300234" y="3081139"/>
            <a:ext cx="2163014" cy="2163068"/>
          </a:xfrm>
          <a:prstGeom prst="rect">
            <a:avLst/>
          </a:prstGeom>
        </p:spPr>
      </p:pic>
      <p:sp>
        <p:nvSpPr>
          <p:cNvPr id="15" name="Text 9"/>
          <p:cNvSpPr/>
          <p:nvPr/>
        </p:nvSpPr>
        <p:spPr>
          <a:xfrm>
            <a:off x="8666789" y="4420543"/>
            <a:ext cx="217482" cy="271859"/>
          </a:xfrm>
          <a:prstGeom prst="rect">
            <a:avLst/>
          </a:prstGeom>
          <a:noFill/>
          <a:ln/>
        </p:spPr>
        <p:txBody>
          <a:bodyPr wrap="none" lIns="0" tIns="0" rIns="0" bIns="0" rtlCol="0" anchor="ctr"/>
          <a:lstStyle/>
          <a:p>
            <a:pPr algn="ctr" indent="0" marL="0">
              <a:lnSpc>
                <a:spcPct val="100000"/>
              </a:lnSpc>
              <a:buNone/>
            </a:pPr>
            <a:r>
              <a:rPr lang="en-US" sz="1700" dirty="0">
                <a:solidFill>
                  <a:srgbClr val="E2E6E9"/>
                </a:solidFill>
                <a:latin typeface="Merriweather" pitchFamily="34" charset="0"/>
                <a:ea typeface="Merriweather" pitchFamily="34" charset="-122"/>
                <a:cs typeface="Merriweather" pitchFamily="34" charset="-120"/>
              </a:rPr>
              <a:t>3</a:t>
            </a:r>
            <a:endParaRPr lang="en-US" sz="1700" dirty="0"/>
          </a:p>
        </p:txBody>
      </p:sp>
      <p:sp>
        <p:nvSpPr>
          <p:cNvPr id="16" name="Text 10"/>
          <p:cNvSpPr/>
          <p:nvPr/>
        </p:nvSpPr>
        <p:spPr>
          <a:xfrm>
            <a:off x="5291700" y="4519712"/>
            <a:ext cx="2008534" cy="483394"/>
          </a:xfrm>
          <a:prstGeom prst="rect">
            <a:avLst/>
          </a:prstGeom>
          <a:noFill/>
          <a:ln/>
        </p:spPr>
        <p:txBody>
          <a:bodyPr wrap="square" lIns="0" tIns="0" rIns="0" bIns="0" rtlCol="0" anchor="t">
            <a:normAutofit/>
          </a:bodyPr>
          <a:lstStyle/>
          <a:p>
            <a:pPr algn="r" indent="0" marL="0">
              <a:lnSpc>
                <a:spcPct val="104000"/>
              </a:lnSpc>
              <a:buNone/>
            </a:pPr>
            <a:r>
              <a:rPr lang="en-US" sz="1500" dirty="0">
                <a:solidFill>
                  <a:srgbClr val="E2E6E9"/>
                </a:solidFill>
                <a:latin typeface="Merriweather" pitchFamily="34" charset="0"/>
                <a:ea typeface="Merriweather" pitchFamily="34" charset="-122"/>
                <a:cs typeface="Merriweather" pitchFamily="34" charset="-120"/>
              </a:rPr>
              <a:t>Accelerates decision-making</a:t>
            </a:r>
            <a:endParaRPr lang="en-US" sz="1500" dirty="0"/>
          </a:p>
        </p:txBody>
      </p:sp>
      <p:pic>
        <p:nvPicPr>
          <p:cNvPr id="17" name="Image 4" descr="preencoded.png">    </p:cNvPr>
          <p:cNvPicPr>
            <a:picLocks noChangeAspect="1"/>
          </p:cNvPicPr>
          <p:nvPr/>
        </p:nvPicPr>
        <p:blipFill>
          <a:blip r:embed="rId5"/>
          <a:stretch>
            <a:fillRect/>
          </a:stretch>
        </p:blipFill>
        <p:spPr>
          <a:xfrm>
            <a:off x="7300234" y="3081139"/>
            <a:ext cx="2163014" cy="2163068"/>
          </a:xfrm>
          <a:prstGeom prst="rect">
            <a:avLst/>
          </a:prstGeom>
        </p:spPr>
      </p:pic>
      <p:sp>
        <p:nvSpPr>
          <p:cNvPr id="18" name="Text 11"/>
          <p:cNvSpPr/>
          <p:nvPr/>
        </p:nvSpPr>
        <p:spPr>
          <a:xfrm>
            <a:off x="7879012" y="4420543"/>
            <a:ext cx="217482" cy="271859"/>
          </a:xfrm>
          <a:prstGeom prst="rect">
            <a:avLst/>
          </a:prstGeom>
          <a:noFill/>
          <a:ln/>
        </p:spPr>
        <p:txBody>
          <a:bodyPr wrap="none" lIns="0" tIns="0" rIns="0" bIns="0" rtlCol="0" anchor="ctr"/>
          <a:lstStyle/>
          <a:p>
            <a:pPr algn="ctr" indent="0" marL="0">
              <a:lnSpc>
                <a:spcPct val="100000"/>
              </a:lnSpc>
              <a:buNone/>
            </a:pPr>
            <a:r>
              <a:rPr lang="en-US" sz="1700" dirty="0">
                <a:solidFill>
                  <a:srgbClr val="E2E6E9"/>
                </a:solidFill>
                <a:latin typeface="Merriweather" pitchFamily="34" charset="0"/>
                <a:ea typeface="Merriweather" pitchFamily="34" charset="-122"/>
                <a:cs typeface="Merriweather" pitchFamily="34" charset="-120"/>
              </a:rPr>
              <a:t>4</a:t>
            </a:r>
            <a:endParaRPr lang="en-US" sz="1700" dirty="0"/>
          </a:p>
        </p:txBody>
      </p:sp>
      <p:sp>
        <p:nvSpPr>
          <p:cNvPr id="19" name="Text 12"/>
          <p:cNvSpPr/>
          <p:nvPr/>
        </p:nvSpPr>
        <p:spPr>
          <a:xfrm>
            <a:off x="5291700" y="5393730"/>
            <a:ext cx="6180181" cy="920353"/>
          </a:xfrm>
          <a:prstGeom prst="rect">
            <a:avLst/>
          </a:prstGeom>
          <a:noFill/>
          <a:ln/>
        </p:spPr>
        <p:txBody>
          <a:bodyPr wrap="square" lIns="0" tIns="0" rIns="0" bIns="0" rtlCol="0" anchor="t">
            <a:normAutofit/>
          </a:bodyPr>
          <a:lstStyle/>
          <a:p>
            <a:pPr algn="l" indent="0" marL="0">
              <a:lnSpc>
                <a:spcPct val="124000"/>
              </a:lnSpc>
              <a:buNone/>
            </a:pPr>
            <a:r>
              <a:rPr lang="en-US" sz="1200" dirty="0">
                <a:solidFill>
                  <a:srgbClr val="E2E6E9"/>
                </a:solidFill>
                <a:latin typeface="Merriweather" pitchFamily="34" charset="0"/>
                <a:ea typeface="Merriweather" pitchFamily="34" charset="-122"/>
                <a:cs typeface="Merriweather" pitchFamily="34" charset="-120"/>
              </a:rPr>
              <a:t>These powerful visual tools serve as the foundation for creative projects across industries. Designers use them to establish aesthetic direction, marketers leverage them to define brand personality, architects employ them to communicate spatial concepts, and creatives of all kinds rely on them to align vision and inspire action.</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19814" y="607616"/>
            <a:ext cx="10752067" cy="506115"/>
          </a:xfrm>
          <a:prstGeom prst="rect">
            <a:avLst/>
          </a:prstGeom>
          <a:noFill/>
          <a:ln/>
        </p:spPr>
        <p:txBody>
          <a:bodyPr wrap="none" lIns="0" tIns="0" rIns="0" bIns="0" rtlCol="0" anchor="t"/>
          <a:lstStyle/>
          <a:p>
            <a:pPr algn="l" indent="0" marL="0">
              <a:lnSpc>
                <a:spcPct val="104000"/>
              </a:lnSpc>
              <a:buNone/>
            </a:pPr>
            <a:r>
              <a:rPr lang="en-US" sz="3150" dirty="0">
                <a:solidFill>
                  <a:srgbClr val="F5F0F0"/>
                </a:solidFill>
                <a:latin typeface="Merriweather" pitchFamily="34" charset="0"/>
                <a:ea typeface="Merriweather" pitchFamily="34" charset="-122"/>
                <a:cs typeface="Merriweather" pitchFamily="34" charset="-120"/>
              </a:rPr>
              <a:t>Why Use a Mood Board?</a:t>
            </a:r>
            <a:endParaRPr lang="en-US" sz="3150" dirty="0"/>
          </a:p>
        </p:txBody>
      </p:sp>
      <p:sp>
        <p:nvSpPr>
          <p:cNvPr id="3" name="Shape 1"/>
          <p:cNvSpPr/>
          <p:nvPr/>
        </p:nvSpPr>
        <p:spPr>
          <a:xfrm>
            <a:off x="719814" y="1405235"/>
            <a:ext cx="5303110" cy="485874"/>
          </a:xfrm>
          <a:prstGeom prst="roundRect">
            <a:avLst>
              <a:gd name="adj" fmla="val 49999"/>
            </a:avLst>
          </a:prstGeom>
          <a:solidFill>
            <a:srgbClr val="2E2F23"/>
          </a:solidFill>
          <a:ln w="6350">
            <a:solidFill>
              <a:srgbClr val="47483C"/>
            </a:solidFill>
            <a:prstDash val="solid"/>
          </a:ln>
        </p:spPr>
      </p:sp>
      <p:pic>
        <p:nvPicPr>
          <p:cNvPr id="4"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249928" y="1526679"/>
            <a:ext cx="242881" cy="242888"/>
          </a:xfrm>
          <a:prstGeom prst="rect">
            <a:avLst/>
          </a:prstGeom>
        </p:spPr>
      </p:pic>
      <p:pic>
        <p:nvPicPr>
          <p:cNvPr id="5" name="Image 1" descr="preencoded.png">    </p:cNvPr>
          <p:cNvPicPr>
            <a:picLocks noChangeAspect="1"/>
          </p:cNvPicPr>
          <p:nvPr/>
        </p:nvPicPr>
        <p:blipFill>
          <a:blip r:embed="rId3"/>
          <a:stretch>
            <a:fillRect/>
          </a:stretch>
        </p:blipFill>
        <p:spPr>
          <a:xfrm>
            <a:off x="881735" y="2036862"/>
            <a:ext cx="4481301" cy="2444552"/>
          </a:xfrm>
          <a:prstGeom prst="rect">
            <a:avLst/>
          </a:prstGeom>
        </p:spPr>
      </p:pic>
      <p:sp>
        <p:nvSpPr>
          <p:cNvPr id="6" name="Text 2"/>
          <p:cNvSpPr/>
          <p:nvPr/>
        </p:nvSpPr>
        <p:spPr>
          <a:xfrm>
            <a:off x="881735" y="4645323"/>
            <a:ext cx="4979268" cy="303709"/>
          </a:xfrm>
          <a:prstGeom prst="rect">
            <a:avLst/>
          </a:prstGeom>
          <a:noFill/>
          <a:ln/>
        </p:spPr>
        <p:txBody>
          <a:bodyPr wrap="none" lIns="0" tIns="0" rIns="0" bIns="0" rtlCol="0" anchor="t"/>
          <a:lstStyle/>
          <a:p>
            <a:pPr algn="l" indent="0" marL="0">
              <a:lnSpc>
                <a:spcPct val="104000"/>
              </a:lnSpc>
              <a:buNone/>
            </a:pPr>
            <a:r>
              <a:rPr lang="en-US" sz="1900" dirty="0">
                <a:solidFill>
                  <a:srgbClr val="E2E6E9"/>
                </a:solidFill>
                <a:latin typeface="Merriweather" pitchFamily="34" charset="0"/>
                <a:ea typeface="Merriweather" pitchFamily="34" charset="-122"/>
                <a:cs typeface="Merriweather" pitchFamily="34" charset="-120"/>
              </a:rPr>
              <a:t>Transforms Abstract Ideas</a:t>
            </a:r>
            <a:endParaRPr lang="en-US" sz="1900" dirty="0"/>
          </a:p>
        </p:txBody>
      </p:sp>
      <p:sp>
        <p:nvSpPr>
          <p:cNvPr id="7" name="Text 3"/>
          <p:cNvSpPr/>
          <p:nvPr/>
        </p:nvSpPr>
        <p:spPr>
          <a:xfrm>
            <a:off x="881735" y="5036443"/>
            <a:ext cx="4979268" cy="985044"/>
          </a:xfrm>
          <a:prstGeom prst="rect">
            <a:avLst/>
          </a:prstGeom>
          <a:noFill/>
          <a:ln/>
        </p:spPr>
        <p:txBody>
          <a:bodyPr wrap="square" lIns="0" tIns="0" rIns="0" bIns="0" rtlCol="0" anchor="t">
            <a:normAutofit/>
          </a:bodyPr>
          <a:lstStyle/>
          <a:p>
            <a:pPr algn="l" indent="0" marL="0">
              <a:lnSpc>
                <a:spcPct val="127000"/>
              </a:lnSpc>
              <a:buNone/>
            </a:pPr>
            <a:r>
              <a:rPr lang="en-US" sz="1250" dirty="0">
                <a:solidFill>
                  <a:srgbClr val="E2E6E9"/>
                </a:solidFill>
                <a:latin typeface="Merriweather" pitchFamily="34" charset="0"/>
                <a:ea typeface="Merriweather" pitchFamily="34" charset="-122"/>
                <a:cs typeface="Merriweather" pitchFamily="34" charset="-120"/>
              </a:rPr>
              <a:t>Mood boards bridge the gap between imagination and reality, converting vague concepts and emotional intentions into concrete visual references that everyone can understand and respond to.</a:t>
            </a:r>
            <a:endParaRPr lang="en-US" sz="1250" dirty="0"/>
          </a:p>
        </p:txBody>
      </p:sp>
      <p:sp>
        <p:nvSpPr>
          <p:cNvPr id="8" name="Shape 4"/>
          <p:cNvSpPr/>
          <p:nvPr/>
        </p:nvSpPr>
        <p:spPr>
          <a:xfrm>
            <a:off x="6168672" y="1405235"/>
            <a:ext cx="5303209" cy="485874"/>
          </a:xfrm>
          <a:prstGeom prst="roundRect">
            <a:avLst>
              <a:gd name="adj" fmla="val 49999"/>
            </a:avLst>
          </a:prstGeom>
          <a:solidFill>
            <a:srgbClr val="2E2F23"/>
          </a:solidFill>
          <a:ln w="6350">
            <a:solidFill>
              <a:srgbClr val="47483C"/>
            </a:solidFill>
            <a:prstDash val="solid"/>
          </a:ln>
        </p:spPr>
      </p:sp>
      <p:pic>
        <p:nvPicPr>
          <p:cNvPr id="9" name="Image 2"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698786" y="1526679"/>
            <a:ext cx="242881" cy="242888"/>
          </a:xfrm>
          <a:prstGeom prst="rect">
            <a:avLst/>
          </a:prstGeom>
        </p:spPr>
      </p:pic>
      <p:pic>
        <p:nvPicPr>
          <p:cNvPr id="10" name="Image 3" descr="preencoded.png">    </p:cNvPr>
          <p:cNvPicPr>
            <a:picLocks noChangeAspect="1"/>
          </p:cNvPicPr>
          <p:nvPr/>
        </p:nvPicPr>
        <p:blipFill>
          <a:blip r:embed="rId6"/>
          <a:stretch>
            <a:fillRect/>
          </a:stretch>
        </p:blipFill>
        <p:spPr>
          <a:xfrm>
            <a:off x="6330593" y="2036862"/>
            <a:ext cx="4481400" cy="2511524"/>
          </a:xfrm>
          <a:prstGeom prst="rect">
            <a:avLst/>
          </a:prstGeom>
        </p:spPr>
      </p:pic>
      <p:sp>
        <p:nvSpPr>
          <p:cNvPr id="11" name="Text 5"/>
          <p:cNvSpPr/>
          <p:nvPr/>
        </p:nvSpPr>
        <p:spPr>
          <a:xfrm>
            <a:off x="6330593" y="4712295"/>
            <a:ext cx="4979367" cy="303709"/>
          </a:xfrm>
          <a:prstGeom prst="rect">
            <a:avLst/>
          </a:prstGeom>
          <a:noFill/>
          <a:ln/>
        </p:spPr>
        <p:txBody>
          <a:bodyPr wrap="none" lIns="0" tIns="0" rIns="0" bIns="0" rtlCol="0" anchor="t"/>
          <a:lstStyle/>
          <a:p>
            <a:pPr algn="l" indent="0" marL="0">
              <a:lnSpc>
                <a:spcPct val="104000"/>
              </a:lnSpc>
              <a:buNone/>
            </a:pPr>
            <a:r>
              <a:rPr lang="en-US" sz="1900" dirty="0">
                <a:solidFill>
                  <a:srgbClr val="E2E6E9"/>
                </a:solidFill>
                <a:latin typeface="Merriweather" pitchFamily="34" charset="0"/>
                <a:ea typeface="Merriweather" pitchFamily="34" charset="-122"/>
                <a:cs typeface="Merriweather" pitchFamily="34" charset="-120"/>
              </a:rPr>
              <a:t>Sparks Creative Innovation</a:t>
            </a:r>
            <a:endParaRPr lang="en-US" sz="1900" dirty="0"/>
          </a:p>
        </p:txBody>
      </p:sp>
      <p:sp>
        <p:nvSpPr>
          <p:cNvPr id="12" name="Text 6"/>
          <p:cNvSpPr/>
          <p:nvPr/>
        </p:nvSpPr>
        <p:spPr>
          <a:xfrm>
            <a:off x="6330593" y="5103416"/>
            <a:ext cx="4979367" cy="985044"/>
          </a:xfrm>
          <a:prstGeom prst="rect">
            <a:avLst/>
          </a:prstGeom>
          <a:noFill/>
          <a:ln/>
        </p:spPr>
        <p:txBody>
          <a:bodyPr wrap="square" lIns="0" tIns="0" rIns="0" bIns="0" rtlCol="0" anchor="t">
            <a:normAutofit/>
          </a:bodyPr>
          <a:lstStyle/>
          <a:p>
            <a:pPr algn="l" indent="0" marL="0">
              <a:lnSpc>
                <a:spcPct val="127000"/>
              </a:lnSpc>
              <a:buNone/>
            </a:pPr>
            <a:r>
              <a:rPr lang="en-US" sz="1250" dirty="0">
                <a:solidFill>
                  <a:srgbClr val="E2E6E9"/>
                </a:solidFill>
                <a:latin typeface="Merriweather" pitchFamily="34" charset="0"/>
                <a:ea typeface="Merriweather" pitchFamily="34" charset="-122"/>
                <a:cs typeface="Merriweather" pitchFamily="34" charset="-120"/>
              </a:rPr>
              <a:t>By collecting diverse visual elements in one place, mood boards reveal unexpected connections and inspire fresh approaches. They guide design decisions while leaving room for creative exploration.</a:t>
            </a:r>
            <a:endParaRPr lang="en-US" sz="12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19814" y="512862"/>
            <a:ext cx="10004175" cy="546238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571886" cy="6858000"/>
          </a:xfrm>
          <a:prstGeom prst="rect">
            <a:avLst/>
          </a:prstGeom>
        </p:spPr>
      </p:pic>
      <p:sp>
        <p:nvSpPr>
          <p:cNvPr id="3" name="Text 0"/>
          <p:cNvSpPr/>
          <p:nvPr/>
        </p:nvSpPr>
        <p:spPr>
          <a:xfrm>
            <a:off x="5291700" y="886321"/>
            <a:ext cx="1886597" cy="115888"/>
          </a:xfrm>
          <a:prstGeom prst="rect">
            <a:avLst/>
          </a:prstGeom>
          <a:noFill/>
          <a:ln/>
        </p:spPr>
        <p:txBody>
          <a:bodyPr wrap="none" lIns="0" tIns="0" rIns="0" bIns="0" rtlCol="0" anchor="t"/>
          <a:lstStyle/>
          <a:p>
            <a:pPr algn="l" indent="0" marL="0">
              <a:lnSpc>
                <a:spcPct val="96000"/>
              </a:lnSpc>
              <a:buNone/>
            </a:pPr>
            <a:r>
              <a:rPr lang="en-US" sz="750" dirty="0">
                <a:solidFill>
                  <a:srgbClr val="609DFF"/>
                </a:solidFill>
                <a:latin typeface="Merriweather" pitchFamily="34" charset="0"/>
                <a:ea typeface="Merriweather" pitchFamily="34" charset="-122"/>
                <a:cs typeface="Merriweather" pitchFamily="34" charset="-120"/>
              </a:rPr>
              <a:t>THE COMPLETE PROCESS</a:t>
            </a:r>
            <a:endParaRPr lang="en-US" sz="750" dirty="0"/>
          </a:p>
        </p:txBody>
      </p:sp>
      <p:sp>
        <p:nvSpPr>
          <p:cNvPr id="4" name="Text 1"/>
          <p:cNvSpPr/>
          <p:nvPr/>
        </p:nvSpPr>
        <p:spPr>
          <a:xfrm>
            <a:off x="5291700" y="1075134"/>
            <a:ext cx="6180181" cy="393601"/>
          </a:xfrm>
          <a:prstGeom prst="rect">
            <a:avLst/>
          </a:prstGeom>
          <a:noFill/>
          <a:ln/>
        </p:spPr>
        <p:txBody>
          <a:bodyPr wrap="none" lIns="0" tIns="0" rIns="0" bIns="0" rtlCol="0" anchor="t"/>
          <a:lstStyle/>
          <a:p>
            <a:pPr algn="l" indent="0" marL="0">
              <a:lnSpc>
                <a:spcPct val="104000"/>
              </a:lnSpc>
              <a:buNone/>
            </a:pPr>
            <a:r>
              <a:rPr lang="en-US" sz="2450" dirty="0">
                <a:solidFill>
                  <a:srgbClr val="F5F0F0"/>
                </a:solidFill>
                <a:latin typeface="Merriweather" pitchFamily="34" charset="0"/>
                <a:ea typeface="Merriweather" pitchFamily="34" charset="-122"/>
                <a:cs typeface="Merriweather" pitchFamily="34" charset="-120"/>
              </a:rPr>
              <a:t>Assembling Your Mood Board</a:t>
            </a:r>
            <a:endParaRPr lang="en-US" sz="2450" dirty="0"/>
          </a:p>
        </p:txBody>
      </p:sp>
      <p:sp>
        <p:nvSpPr>
          <p:cNvPr id="5" name="Text 2"/>
          <p:cNvSpPr/>
          <p:nvPr/>
        </p:nvSpPr>
        <p:spPr>
          <a:xfrm>
            <a:off x="5291700" y="1600994"/>
            <a:ext cx="6180181" cy="342702"/>
          </a:xfrm>
          <a:prstGeom prst="rect">
            <a:avLst/>
          </a:prstGeom>
          <a:noFill/>
          <a:ln/>
        </p:spPr>
        <p:txBody>
          <a:bodyPr wrap="square" lIns="0" tIns="0" rIns="0" bIns="0" rtlCol="0" anchor="t">
            <a:normAutofit/>
          </a:bodyPr>
          <a:lstStyle/>
          <a:p>
            <a:pPr algn="l" indent="0" marL="0">
              <a:lnSpc>
                <a:spcPct val="113000"/>
              </a:lnSpc>
              <a:buNone/>
            </a:pPr>
            <a:r>
              <a:rPr lang="en-US" sz="950" dirty="0">
                <a:solidFill>
                  <a:srgbClr val="E2E6E9"/>
                </a:solidFill>
                <a:latin typeface="Merriweather" pitchFamily="34" charset="0"/>
                <a:ea typeface="Merriweather" pitchFamily="34" charset="-122"/>
                <a:cs typeface="Merriweather" pitchFamily="34" charset="-120"/>
              </a:rPr>
              <a:t>Creating your mood board is where curation meets composition. The way you arrange visual elements matters as much as the elements themselves.</a:t>
            </a:r>
            <a:endParaRPr lang="en-US" sz="950" dirty="0"/>
          </a:p>
        </p:txBody>
      </p:sp>
      <p:sp>
        <p:nvSpPr>
          <p:cNvPr id="6" name="Shape 3"/>
          <p:cNvSpPr/>
          <p:nvPr/>
        </p:nvSpPr>
        <p:spPr>
          <a:xfrm>
            <a:off x="5200917" y="2042815"/>
            <a:ext cx="3117970" cy="1586805"/>
          </a:xfrm>
          <a:prstGeom prst="roundRect">
            <a:avLst>
              <a:gd name="adj" fmla="val 5716"/>
            </a:avLst>
          </a:prstGeom>
          <a:solidFill>
            <a:srgbClr val="ECF0DB">
              <a:alpha val="95000"/>
            </a:srgbClr>
          </a:solidFill>
          <a:ln/>
        </p:spPr>
      </p:sp>
      <p:sp>
        <p:nvSpPr>
          <p:cNvPr id="7" name="Text 4"/>
          <p:cNvSpPr/>
          <p:nvPr/>
        </p:nvSpPr>
        <p:spPr>
          <a:xfrm>
            <a:off x="5326822" y="2130921"/>
            <a:ext cx="2866160" cy="203101"/>
          </a:xfrm>
          <a:prstGeom prst="rect">
            <a:avLst/>
          </a:prstGeom>
          <a:noFill/>
          <a:ln/>
        </p:spPr>
        <p:txBody>
          <a:bodyPr wrap="none" lIns="0" tIns="0" rIns="0" bIns="0" rtlCol="0" anchor="t"/>
          <a:lstStyle/>
          <a:p>
            <a:pPr algn="l" indent="0" marL="0">
              <a:lnSpc>
                <a:spcPct val="104000"/>
              </a:lnSpc>
              <a:buNone/>
            </a:pPr>
            <a:r>
              <a:rPr lang="en-US" sz="1200" dirty="0">
                <a:solidFill>
                  <a:srgbClr val="000000"/>
                </a:solidFill>
                <a:latin typeface="Noto Color Emoji" pitchFamily="34" charset="0"/>
                <a:ea typeface="Noto Color Emoji" pitchFamily="34" charset="-122"/>
                <a:cs typeface="Noto Color Emoji" pitchFamily="34" charset="-120"/>
              </a:rPr>
              <a:t>🏛</a:t>
            </a:r>
            <a:pPr algn="l" indent="0" marL="0">
              <a:lnSpc>
                <a:spcPct val="104000"/>
              </a:lnSpc>
              <a:buNone/>
            </a:pPr>
            <a:r>
              <a:rPr lang="en-US" sz="1200" dirty="0">
                <a:solidFill>
                  <a:srgbClr val="000000"/>
                </a:solidFill>
                <a:latin typeface="Merriweather" pitchFamily="34" charset="0"/>
                <a:ea typeface="Merriweather" pitchFamily="34" charset="-122"/>
                <a:cs typeface="Merriweather" pitchFamily="34" charset="-120"/>
              </a:rPr>
              <a:t> Foundation</a:t>
            </a:r>
            <a:endParaRPr lang="en-US" sz="1200" dirty="0"/>
          </a:p>
        </p:txBody>
      </p:sp>
      <p:sp>
        <p:nvSpPr>
          <p:cNvPr id="8" name="Text 5"/>
          <p:cNvSpPr/>
          <p:nvPr/>
        </p:nvSpPr>
        <p:spPr>
          <a:xfrm>
            <a:off x="5326822" y="2369245"/>
            <a:ext cx="2866160" cy="236240"/>
          </a:xfrm>
          <a:prstGeom prst="rect">
            <a:avLst/>
          </a:prstGeom>
          <a:noFill/>
          <a:ln/>
        </p:spPr>
        <p:txBody>
          <a:bodyPr wrap="none" lIns="0" tIns="0" rIns="0" bIns="0" rtlCol="0" anchor="t"/>
          <a:lstStyle/>
          <a:p>
            <a:pPr algn="l" indent="0" marL="0">
              <a:lnSpc>
                <a:spcPct val="104000"/>
              </a:lnSpc>
              <a:buNone/>
            </a:pPr>
            <a:r>
              <a:rPr lang="en-US" sz="1450" dirty="0">
                <a:solidFill>
                  <a:srgbClr val="000000"/>
                </a:solidFill>
                <a:latin typeface="Merriweather" pitchFamily="34" charset="0"/>
                <a:ea typeface="Merriweather" pitchFamily="34" charset="-122"/>
                <a:cs typeface="Merriweather" pitchFamily="34" charset="-120"/>
              </a:rPr>
              <a:t>Choose Your Canvas</a:t>
            </a:r>
            <a:endParaRPr lang="en-US" sz="1450" dirty="0"/>
          </a:p>
        </p:txBody>
      </p:sp>
      <p:sp>
        <p:nvSpPr>
          <p:cNvPr id="9" name="Text 6"/>
          <p:cNvSpPr/>
          <p:nvPr/>
        </p:nvSpPr>
        <p:spPr>
          <a:xfrm>
            <a:off x="5326822" y="2693591"/>
            <a:ext cx="2866160" cy="856754"/>
          </a:xfrm>
          <a:prstGeom prst="rect">
            <a:avLst/>
          </a:prstGeom>
          <a:noFill/>
          <a:ln/>
        </p:spPr>
        <p:txBody>
          <a:bodyPr wrap="square" lIns="0" tIns="0" rIns="0" bIns="0" rtlCol="0" anchor="t">
            <a:normAutofit/>
          </a:bodyPr>
          <a:lstStyle/>
          <a:p>
            <a:pPr algn="l" indent="0" marL="0">
              <a:lnSpc>
                <a:spcPct val="113000"/>
              </a:lnSpc>
              <a:buNone/>
            </a:pPr>
            <a:r>
              <a:rPr lang="en-US" sz="950" dirty="0">
                <a:solidFill>
                  <a:srgbClr val="000000"/>
                </a:solidFill>
                <a:latin typeface="Merriweather" pitchFamily="34" charset="0"/>
                <a:ea typeface="Merriweather" pitchFamily="34" charset="-122"/>
                <a:cs typeface="Merriweather" pitchFamily="34" charset="-120"/>
              </a:rPr>
              <a:t>Select a platform that offers flexibility and shareability. Google Slides and PowerPoint work beautifully for presentation-style boards, while design tools like Figma offer more creative freedom for layering and arrangement.</a:t>
            </a:r>
            <a:endParaRPr lang="en-US" sz="950" dirty="0"/>
          </a:p>
        </p:txBody>
      </p:sp>
      <p:sp>
        <p:nvSpPr>
          <p:cNvPr id="10" name="Text 7"/>
          <p:cNvSpPr/>
          <p:nvPr/>
        </p:nvSpPr>
        <p:spPr>
          <a:xfrm>
            <a:off x="8541826" y="2130921"/>
            <a:ext cx="2936405" cy="203101"/>
          </a:xfrm>
          <a:prstGeom prst="rect">
            <a:avLst/>
          </a:prstGeom>
          <a:noFill/>
          <a:ln/>
        </p:spPr>
        <p:txBody>
          <a:bodyPr wrap="none" lIns="0" tIns="0" rIns="0" bIns="0" rtlCol="0" anchor="t"/>
          <a:lstStyle/>
          <a:p>
            <a:pPr algn="l" indent="0" marL="0">
              <a:lnSpc>
                <a:spcPct val="104000"/>
              </a:lnSpc>
              <a:buNone/>
            </a:pPr>
            <a:r>
              <a:rPr lang="en-US" sz="1200" dirty="0">
                <a:solidFill>
                  <a:srgbClr val="000000"/>
                </a:solidFill>
                <a:latin typeface="Noto Color Emoji" pitchFamily="34" charset="0"/>
                <a:ea typeface="Noto Color Emoji" pitchFamily="34" charset="-122"/>
                <a:cs typeface="Noto Color Emoji" pitchFamily="34" charset="-120"/>
              </a:rPr>
              <a:t>⚙</a:t>
            </a:r>
            <a:pPr algn="l" indent="0" marL="0">
              <a:lnSpc>
                <a:spcPct val="104000"/>
              </a:lnSpc>
              <a:buNone/>
            </a:pPr>
            <a:r>
              <a:rPr lang="en-US" sz="1200" dirty="0">
                <a:solidFill>
                  <a:srgbClr val="F5F0F0"/>
                </a:solidFill>
                <a:latin typeface="Merriweather" pitchFamily="34" charset="0"/>
                <a:ea typeface="Merriweather" pitchFamily="34" charset="-122"/>
                <a:cs typeface="Merriweather" pitchFamily="34" charset="-120"/>
              </a:rPr>
              <a:t> Execution</a:t>
            </a:r>
            <a:endParaRPr lang="en-US" sz="1200" dirty="0"/>
          </a:p>
        </p:txBody>
      </p:sp>
      <p:sp>
        <p:nvSpPr>
          <p:cNvPr id="11" name="Text 8"/>
          <p:cNvSpPr/>
          <p:nvPr/>
        </p:nvSpPr>
        <p:spPr>
          <a:xfrm>
            <a:off x="8541826" y="2369245"/>
            <a:ext cx="2936405" cy="236240"/>
          </a:xfrm>
          <a:prstGeom prst="rect">
            <a:avLst/>
          </a:prstGeom>
          <a:noFill/>
          <a:ln/>
        </p:spPr>
        <p:txBody>
          <a:bodyPr wrap="none" lIns="0" tIns="0" rIns="0" bIns="0" rtlCol="0" anchor="t"/>
          <a:lstStyle/>
          <a:p>
            <a:pPr algn="l" indent="0" marL="0">
              <a:lnSpc>
                <a:spcPct val="104000"/>
              </a:lnSpc>
              <a:buNone/>
            </a:pPr>
            <a:r>
              <a:rPr lang="en-US" sz="1450" dirty="0">
                <a:solidFill>
                  <a:srgbClr val="F5F0F0"/>
                </a:solidFill>
                <a:latin typeface="Merriweather" pitchFamily="34" charset="0"/>
                <a:ea typeface="Merriweather" pitchFamily="34" charset="-122"/>
                <a:cs typeface="Merriweather" pitchFamily="34" charset="-120"/>
              </a:rPr>
              <a:t>Establish Visual Hierarchy</a:t>
            </a:r>
            <a:endParaRPr lang="en-US" sz="1450" dirty="0"/>
          </a:p>
        </p:txBody>
      </p:sp>
      <p:sp>
        <p:nvSpPr>
          <p:cNvPr id="12" name="Text 9"/>
          <p:cNvSpPr/>
          <p:nvPr/>
        </p:nvSpPr>
        <p:spPr>
          <a:xfrm>
            <a:off x="8541826" y="2693591"/>
            <a:ext cx="2936405" cy="856754"/>
          </a:xfrm>
          <a:prstGeom prst="rect">
            <a:avLst/>
          </a:prstGeom>
          <a:noFill/>
          <a:ln/>
        </p:spPr>
        <p:txBody>
          <a:bodyPr wrap="square" lIns="0" tIns="0" rIns="0" bIns="0" rtlCol="0" anchor="t">
            <a:normAutofit/>
          </a:bodyPr>
          <a:lstStyle/>
          <a:p>
            <a:pPr algn="l" indent="0" marL="0">
              <a:lnSpc>
                <a:spcPct val="113000"/>
              </a:lnSpc>
              <a:buNone/>
            </a:pPr>
            <a:r>
              <a:rPr lang="en-US" sz="950" dirty="0">
                <a:solidFill>
                  <a:srgbClr val="E2E6E9"/>
                </a:solidFill>
                <a:latin typeface="Merriweather" pitchFamily="34" charset="0"/>
                <a:ea typeface="Merriweather" pitchFamily="34" charset="-122"/>
                <a:cs typeface="Merriweather" pitchFamily="34" charset="-120"/>
              </a:rPr>
              <a:t>Balance large focal images that capture attention with smaller supporting visuals that add detail and depth. Your hero images should communicate the primary aesthetic direction immediately.</a:t>
            </a:r>
            <a:endParaRPr lang="en-US" sz="950" dirty="0"/>
          </a:p>
        </p:txBody>
      </p:sp>
      <p:sp>
        <p:nvSpPr>
          <p:cNvPr id="13" name="Shape 10"/>
          <p:cNvSpPr/>
          <p:nvPr/>
        </p:nvSpPr>
        <p:spPr>
          <a:xfrm>
            <a:off x="5291700" y="3728740"/>
            <a:ext cx="2001291" cy="2280543"/>
          </a:xfrm>
          <a:prstGeom prst="roundRect">
            <a:avLst>
              <a:gd name="adj" fmla="val 2644"/>
            </a:avLst>
          </a:prstGeom>
          <a:solidFill>
            <a:srgbClr val="003180"/>
          </a:solidFill>
          <a:ln w="6350">
            <a:solidFill>
              <a:srgbClr val="194A99"/>
            </a:solidFill>
            <a:prstDash val="solid"/>
          </a:ln>
        </p:spPr>
      </p:sp>
      <p:sp>
        <p:nvSpPr>
          <p:cNvPr id="14" name="Text 11"/>
          <p:cNvSpPr/>
          <p:nvPr/>
        </p:nvSpPr>
        <p:spPr>
          <a:xfrm>
            <a:off x="5423955" y="3860998"/>
            <a:ext cx="1736781" cy="196751"/>
          </a:xfrm>
          <a:prstGeom prst="rect">
            <a:avLst/>
          </a:prstGeom>
          <a:noFill/>
          <a:ln/>
        </p:spPr>
        <p:txBody>
          <a:bodyPr wrap="none" lIns="0" tIns="0" rIns="0" bIns="0" rtlCol="0" anchor="t"/>
          <a:lstStyle/>
          <a:p>
            <a:pPr algn="l" indent="0" marL="0">
              <a:lnSpc>
                <a:spcPct val="104000"/>
              </a:lnSpc>
              <a:buNone/>
            </a:pPr>
            <a:r>
              <a:rPr lang="en-US" sz="1200" dirty="0">
                <a:solidFill>
                  <a:srgbClr val="E2E6E9"/>
                </a:solidFill>
                <a:latin typeface="Merriweather" pitchFamily="34" charset="0"/>
                <a:ea typeface="Merriweather" pitchFamily="34" charset="-122"/>
                <a:cs typeface="Merriweather" pitchFamily="34" charset="-120"/>
              </a:rPr>
              <a:t>01 — Compose</a:t>
            </a:r>
            <a:endParaRPr lang="en-US" sz="1200" dirty="0"/>
          </a:p>
        </p:txBody>
      </p:sp>
      <p:sp>
        <p:nvSpPr>
          <p:cNvPr id="15" name="Text 12"/>
          <p:cNvSpPr/>
          <p:nvPr/>
        </p:nvSpPr>
        <p:spPr>
          <a:xfrm>
            <a:off x="5423955" y="4110633"/>
            <a:ext cx="1736781" cy="1766391"/>
          </a:xfrm>
          <a:prstGeom prst="rect">
            <a:avLst/>
          </a:prstGeom>
          <a:noFill/>
          <a:ln/>
        </p:spPr>
        <p:txBody>
          <a:bodyPr wrap="square" lIns="0" tIns="0" rIns="0" bIns="0" rtlCol="0" anchor="t">
            <a:normAutofit/>
          </a:bodyPr>
          <a:lstStyle/>
          <a:p>
            <a:pPr algn="l" indent="0" marL="0">
              <a:lnSpc>
                <a:spcPct val="113000"/>
              </a:lnSpc>
              <a:spcAft>
                <a:spcPts val="400"/>
              </a:spcAft>
              <a:buNone/>
            </a:pPr>
            <a:r>
              <a:rPr lang="en-US" sz="950" dirty="0">
                <a:solidFill>
                  <a:srgbClr val="E2E6E9"/>
                </a:solidFill>
                <a:latin typeface="Merriweather" pitchFamily="34" charset="0"/>
                <a:ea typeface="Merriweather" pitchFamily="34" charset="-122"/>
                <a:cs typeface="Merriweather" pitchFamily="34" charset="-120"/>
              </a:rPr>
              <a:t>Experiment with Composition</a:t>
            </a:r>
            <a:endParaRPr lang="en-US" sz="950" dirty="0"/>
          </a:p>
          <a:p>
            <a:pPr algn="l" indent="0" marL="0">
              <a:lnSpc>
                <a:spcPct val="113000"/>
              </a:lnSpc>
              <a:buNone/>
            </a:pPr>
            <a:r>
              <a:rPr lang="en-US" sz="950" dirty="0">
                <a:solidFill>
                  <a:srgbClr val="E2E6E9"/>
                </a:solidFill>
                <a:latin typeface="Merriweather" pitchFamily="34" charset="0"/>
                <a:ea typeface="Merriweather" pitchFamily="34" charset="-122"/>
                <a:cs typeface="Merriweather" pitchFamily="34" charset="-120"/>
              </a:rPr>
              <a:t>Play with layering, spacing, and arrangement. Try asymmetrical layouts for dynamic energy or grid structures for clean organization. White space is your friend—don't overcrowd the board.</a:t>
            </a:r>
            <a:endParaRPr lang="en-US" sz="950" dirty="0"/>
          </a:p>
        </p:txBody>
      </p:sp>
      <p:sp>
        <p:nvSpPr>
          <p:cNvPr id="16" name="Shape 13"/>
          <p:cNvSpPr/>
          <p:nvPr/>
        </p:nvSpPr>
        <p:spPr>
          <a:xfrm>
            <a:off x="7381095" y="3728740"/>
            <a:ext cx="2001291" cy="2280543"/>
          </a:xfrm>
          <a:prstGeom prst="roundRect">
            <a:avLst>
              <a:gd name="adj" fmla="val 2644"/>
            </a:avLst>
          </a:prstGeom>
          <a:solidFill>
            <a:srgbClr val="003180"/>
          </a:solidFill>
          <a:ln w="6350">
            <a:solidFill>
              <a:srgbClr val="194A99"/>
            </a:solidFill>
            <a:prstDash val="solid"/>
          </a:ln>
        </p:spPr>
      </p:sp>
      <p:sp>
        <p:nvSpPr>
          <p:cNvPr id="17" name="Text 14"/>
          <p:cNvSpPr/>
          <p:nvPr/>
        </p:nvSpPr>
        <p:spPr>
          <a:xfrm>
            <a:off x="7513350" y="3860998"/>
            <a:ext cx="1736781" cy="196751"/>
          </a:xfrm>
          <a:prstGeom prst="rect">
            <a:avLst/>
          </a:prstGeom>
          <a:noFill/>
          <a:ln/>
        </p:spPr>
        <p:txBody>
          <a:bodyPr wrap="none" lIns="0" tIns="0" rIns="0" bIns="0" rtlCol="0" anchor="t"/>
          <a:lstStyle/>
          <a:p>
            <a:pPr algn="l" indent="0" marL="0">
              <a:lnSpc>
                <a:spcPct val="104000"/>
              </a:lnSpc>
              <a:buNone/>
            </a:pPr>
            <a:r>
              <a:rPr lang="en-US" sz="1200" dirty="0">
                <a:solidFill>
                  <a:srgbClr val="E2E6E9"/>
                </a:solidFill>
                <a:latin typeface="Merriweather" pitchFamily="34" charset="0"/>
                <a:ea typeface="Merriweather" pitchFamily="34" charset="-122"/>
                <a:cs typeface="Merriweather" pitchFamily="34" charset="-120"/>
              </a:rPr>
              <a:t>02 — Refine</a:t>
            </a:r>
            <a:endParaRPr lang="en-US" sz="1200" dirty="0"/>
          </a:p>
        </p:txBody>
      </p:sp>
      <p:sp>
        <p:nvSpPr>
          <p:cNvPr id="18" name="Text 15"/>
          <p:cNvSpPr/>
          <p:nvPr/>
        </p:nvSpPr>
        <p:spPr>
          <a:xfrm>
            <a:off x="7513350" y="4110633"/>
            <a:ext cx="1736781" cy="1595041"/>
          </a:xfrm>
          <a:prstGeom prst="rect">
            <a:avLst/>
          </a:prstGeom>
          <a:noFill/>
          <a:ln/>
        </p:spPr>
        <p:txBody>
          <a:bodyPr wrap="square" lIns="0" tIns="0" rIns="0" bIns="0" rtlCol="0" anchor="t"/>
          <a:lstStyle/>
          <a:p>
            <a:pPr algn="l" indent="0" marL="0">
              <a:lnSpc>
                <a:spcPct val="113000"/>
              </a:lnSpc>
              <a:spcAft>
                <a:spcPts val="400"/>
              </a:spcAft>
              <a:buNone/>
            </a:pPr>
            <a:r>
              <a:rPr lang="en-US" sz="950" dirty="0">
                <a:solidFill>
                  <a:srgbClr val="E2E6E9"/>
                </a:solidFill>
                <a:latin typeface="Merriweather" pitchFamily="34" charset="0"/>
                <a:ea typeface="Merriweather" pitchFamily="34" charset="-122"/>
                <a:cs typeface="Merriweather" pitchFamily="34" charset="-120"/>
              </a:rPr>
              <a:t>Refine and Perfect</a:t>
            </a:r>
            <a:endParaRPr lang="en-US" sz="950" dirty="0"/>
          </a:p>
          <a:p>
            <a:pPr algn="l" indent="0" marL="0">
              <a:lnSpc>
                <a:spcPct val="113000"/>
              </a:lnSpc>
              <a:buNone/>
            </a:pPr>
            <a:r>
              <a:rPr lang="en-US" sz="950" dirty="0">
                <a:solidFill>
                  <a:srgbClr val="E2E6E9"/>
                </a:solidFill>
                <a:latin typeface="Merriweather" pitchFamily="34" charset="0"/>
                <a:ea typeface="Merriweather" pitchFamily="34" charset="-122"/>
                <a:cs typeface="Merriweather" pitchFamily="34" charset="-120"/>
              </a:rPr>
              <a:t>Step back and evaluate the overall impression. Does it communicate your vision clearly? Remove anything that doesn't strengthen the narrative. The final board should feel cohesive and intentional.</a:t>
            </a:r>
            <a:endParaRPr lang="en-US" sz="950" dirty="0"/>
          </a:p>
        </p:txBody>
      </p:sp>
      <p:sp>
        <p:nvSpPr>
          <p:cNvPr id="19" name="Shape 16"/>
          <p:cNvSpPr/>
          <p:nvPr/>
        </p:nvSpPr>
        <p:spPr>
          <a:xfrm>
            <a:off x="9470490" y="3728740"/>
            <a:ext cx="2001391" cy="2280543"/>
          </a:xfrm>
          <a:prstGeom prst="roundRect">
            <a:avLst>
              <a:gd name="adj" fmla="val 2644"/>
            </a:avLst>
          </a:prstGeom>
          <a:solidFill>
            <a:srgbClr val="003180"/>
          </a:solidFill>
          <a:ln w="6350">
            <a:solidFill>
              <a:srgbClr val="194A99"/>
            </a:solidFill>
            <a:prstDash val="solid"/>
          </a:ln>
        </p:spPr>
      </p:sp>
      <p:sp>
        <p:nvSpPr>
          <p:cNvPr id="20" name="Text 17"/>
          <p:cNvSpPr/>
          <p:nvPr/>
        </p:nvSpPr>
        <p:spPr>
          <a:xfrm>
            <a:off x="9602746" y="3860998"/>
            <a:ext cx="1736880" cy="196751"/>
          </a:xfrm>
          <a:prstGeom prst="rect">
            <a:avLst/>
          </a:prstGeom>
          <a:noFill/>
          <a:ln/>
        </p:spPr>
        <p:txBody>
          <a:bodyPr wrap="none" lIns="0" tIns="0" rIns="0" bIns="0" rtlCol="0" anchor="t"/>
          <a:lstStyle/>
          <a:p>
            <a:pPr algn="l" indent="0" marL="0">
              <a:lnSpc>
                <a:spcPct val="104000"/>
              </a:lnSpc>
              <a:buNone/>
            </a:pPr>
            <a:r>
              <a:rPr lang="en-US" sz="1200" dirty="0">
                <a:solidFill>
                  <a:srgbClr val="E2E6E9"/>
                </a:solidFill>
                <a:latin typeface="Merriweather" pitchFamily="34" charset="0"/>
                <a:ea typeface="Merriweather" pitchFamily="34" charset="-122"/>
                <a:cs typeface="Merriweather" pitchFamily="34" charset="-120"/>
              </a:rPr>
              <a:t>03 — Integrate</a:t>
            </a:r>
            <a:endParaRPr lang="en-US" sz="1200" dirty="0"/>
          </a:p>
        </p:txBody>
      </p:sp>
      <p:sp>
        <p:nvSpPr>
          <p:cNvPr id="21" name="Text 18"/>
          <p:cNvSpPr/>
          <p:nvPr/>
        </p:nvSpPr>
        <p:spPr>
          <a:xfrm>
            <a:off x="9602746" y="4110633"/>
            <a:ext cx="1736880" cy="1423690"/>
          </a:xfrm>
          <a:prstGeom prst="rect">
            <a:avLst/>
          </a:prstGeom>
          <a:noFill/>
          <a:ln/>
        </p:spPr>
        <p:txBody>
          <a:bodyPr wrap="square" lIns="0" tIns="0" rIns="0" bIns="0" rtlCol="0" anchor="t"/>
          <a:lstStyle/>
          <a:p>
            <a:pPr algn="l" indent="0" marL="0">
              <a:lnSpc>
                <a:spcPct val="113000"/>
              </a:lnSpc>
              <a:spcAft>
                <a:spcPts val="400"/>
              </a:spcAft>
              <a:buNone/>
            </a:pPr>
            <a:r>
              <a:rPr lang="en-US" sz="950" dirty="0">
                <a:solidFill>
                  <a:srgbClr val="E2E6E9"/>
                </a:solidFill>
                <a:latin typeface="Merriweather" pitchFamily="34" charset="0"/>
                <a:ea typeface="Merriweather" pitchFamily="34" charset="-122"/>
                <a:cs typeface="Merriweather" pitchFamily="34" charset="-120"/>
              </a:rPr>
              <a:t>Synthesize and Share</a:t>
            </a:r>
            <a:endParaRPr lang="en-US" sz="950" dirty="0"/>
          </a:p>
          <a:p>
            <a:pPr algn="l" indent="0" marL="0">
              <a:lnSpc>
                <a:spcPct val="113000"/>
              </a:lnSpc>
              <a:buNone/>
            </a:pPr>
            <a:r>
              <a:rPr lang="en-US" sz="950" dirty="0">
                <a:solidFill>
                  <a:srgbClr val="E2E6E9"/>
                </a:solidFill>
                <a:latin typeface="Merriweather" pitchFamily="34" charset="0"/>
                <a:ea typeface="Merriweather" pitchFamily="34" charset="-122"/>
                <a:cs typeface="Merriweather" pitchFamily="34" charset="-120"/>
              </a:rPr>
              <a:t>Bring all elements into a unified whole. Export and share your mood board with collaborators or clients, inviting feedback that sharpens the vision before moving into production.</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19814" y="1245096"/>
            <a:ext cx="10752067" cy="562372"/>
          </a:xfrm>
          <a:prstGeom prst="rect">
            <a:avLst/>
          </a:prstGeom>
          <a:noFill/>
          <a:ln/>
        </p:spPr>
        <p:txBody>
          <a:bodyPr wrap="none" lIns="0" tIns="0" rIns="0" bIns="0" rtlCol="0" anchor="t"/>
          <a:lstStyle/>
          <a:p>
            <a:pPr algn="l" indent="0" marL="0">
              <a:lnSpc>
                <a:spcPct val="104000"/>
              </a:lnSpc>
              <a:buNone/>
            </a:pPr>
            <a:r>
              <a:rPr lang="en-US" sz="3500" b="1" i="1" u="sng" dirty="0">
                <a:solidFill>
                  <a:srgbClr val="204C8E"/>
                </a:solidFill>
                <a:latin typeface="Merriweather Bold" pitchFamily="34" charset="0"/>
                <a:ea typeface="Merriweather Bold" pitchFamily="34" charset="-122"/>
                <a:cs typeface="Merriweather Bold" pitchFamily="34" charset="-120"/>
              </a:rPr>
              <a:t>Key Components of a Mood Board</a:t>
            </a:r>
            <a:endParaRPr lang="en-US" sz="3500" dirty="0"/>
          </a:p>
        </p:txBody>
      </p:sp>
      <p:sp>
        <p:nvSpPr>
          <p:cNvPr id="3" name="Shape 1"/>
          <p:cNvSpPr/>
          <p:nvPr/>
        </p:nvSpPr>
        <p:spPr>
          <a:xfrm>
            <a:off x="590138" y="2077343"/>
            <a:ext cx="5415819" cy="1666577"/>
          </a:xfrm>
          <a:prstGeom prst="roundRect">
            <a:avLst>
              <a:gd name="adj" fmla="val 7775"/>
            </a:avLst>
          </a:prstGeom>
          <a:solidFill>
            <a:srgbClr val="2E2F23">
              <a:alpha val="95000"/>
            </a:srgbClr>
          </a:solidFill>
          <a:ln/>
        </p:spPr>
      </p:sp>
      <p:sp>
        <p:nvSpPr>
          <p:cNvPr id="4" name="Text 2"/>
          <p:cNvSpPr/>
          <p:nvPr/>
        </p:nvSpPr>
        <p:spPr>
          <a:xfrm>
            <a:off x="770017" y="2257227"/>
            <a:ext cx="5056061" cy="281087"/>
          </a:xfrm>
          <a:prstGeom prst="rect">
            <a:avLst/>
          </a:prstGeom>
          <a:noFill/>
          <a:ln/>
        </p:spPr>
        <p:txBody>
          <a:bodyPr wrap="none" lIns="0" tIns="0" rIns="0" bIns="0" rtlCol="0" anchor="t"/>
          <a:lstStyle/>
          <a:p>
            <a:pPr algn="l" indent="0" marL="0">
              <a:lnSpc>
                <a:spcPct val="104000"/>
              </a:lnSpc>
              <a:buNone/>
            </a:pPr>
            <a:r>
              <a:rPr lang="en-US" sz="1750" dirty="0">
                <a:solidFill>
                  <a:srgbClr val="F5F0F0"/>
                </a:solidFill>
                <a:latin typeface="Merriweather" pitchFamily="34" charset="0"/>
                <a:ea typeface="Merriweather" pitchFamily="34" charset="-122"/>
                <a:cs typeface="Merriweather" pitchFamily="34" charset="-120"/>
              </a:rPr>
              <a:t>Color Palettes</a:t>
            </a:r>
            <a:endParaRPr lang="en-US" sz="1750" dirty="0"/>
          </a:p>
        </p:txBody>
      </p:sp>
      <p:sp>
        <p:nvSpPr>
          <p:cNvPr id="5" name="Text 3"/>
          <p:cNvSpPr/>
          <p:nvPr/>
        </p:nvSpPr>
        <p:spPr>
          <a:xfrm>
            <a:off x="770017" y="2718197"/>
            <a:ext cx="5056061" cy="863798"/>
          </a:xfrm>
          <a:prstGeom prst="rect">
            <a:avLst/>
          </a:prstGeom>
          <a:noFill/>
          <a:ln/>
        </p:spPr>
        <p:txBody>
          <a:bodyPr wrap="square" lIns="0" tIns="0" rIns="0" bIns="0" rtlCol="0" anchor="t">
            <a:normAutofit/>
          </a:bodyPr>
          <a:lstStyle/>
          <a:p>
            <a:pPr algn="l" indent="0" marL="0">
              <a:lnSpc>
                <a:spcPct val="133000"/>
              </a:lnSpc>
              <a:buNone/>
            </a:pPr>
            <a:r>
              <a:rPr lang="en-US" sz="1400" dirty="0">
                <a:solidFill>
                  <a:srgbClr val="ECF0DB"/>
                </a:solidFill>
                <a:latin typeface="Merriweather" pitchFamily="34" charset="0"/>
                <a:ea typeface="Merriweather" pitchFamily="34" charset="-122"/>
                <a:cs typeface="Merriweather" pitchFamily="34" charset="-120"/>
              </a:rPr>
              <a:t>Colors set the emotional tone of your project. From bold and energetic to soft and serene, your palette establishes the mood before a single element is designed.</a:t>
            </a:r>
            <a:endParaRPr lang="en-US" sz="1400" dirty="0"/>
          </a:p>
        </p:txBody>
      </p:sp>
      <p:sp>
        <p:nvSpPr>
          <p:cNvPr id="6" name="Shape 4"/>
          <p:cNvSpPr/>
          <p:nvPr/>
        </p:nvSpPr>
        <p:spPr>
          <a:xfrm>
            <a:off x="6192087" y="2077343"/>
            <a:ext cx="5415819" cy="1666577"/>
          </a:xfrm>
          <a:prstGeom prst="roundRect">
            <a:avLst>
              <a:gd name="adj" fmla="val 7775"/>
            </a:avLst>
          </a:prstGeom>
          <a:solidFill>
            <a:srgbClr val="2E2F23">
              <a:alpha val="95000"/>
            </a:srgbClr>
          </a:solidFill>
          <a:ln/>
        </p:spPr>
      </p:sp>
      <p:sp>
        <p:nvSpPr>
          <p:cNvPr id="7" name="Text 5"/>
          <p:cNvSpPr/>
          <p:nvPr/>
        </p:nvSpPr>
        <p:spPr>
          <a:xfrm>
            <a:off x="6371966" y="2257227"/>
            <a:ext cx="5056061" cy="281087"/>
          </a:xfrm>
          <a:prstGeom prst="rect">
            <a:avLst/>
          </a:prstGeom>
          <a:noFill/>
          <a:ln/>
        </p:spPr>
        <p:txBody>
          <a:bodyPr wrap="none" lIns="0" tIns="0" rIns="0" bIns="0" rtlCol="0" anchor="t"/>
          <a:lstStyle/>
          <a:p>
            <a:pPr algn="l" indent="0" marL="0">
              <a:lnSpc>
                <a:spcPct val="104000"/>
              </a:lnSpc>
              <a:buNone/>
            </a:pPr>
            <a:r>
              <a:rPr lang="en-US" sz="1750" dirty="0">
                <a:solidFill>
                  <a:srgbClr val="F5F0F0"/>
                </a:solidFill>
                <a:latin typeface="Merriweather" pitchFamily="34" charset="0"/>
                <a:ea typeface="Merriweather" pitchFamily="34" charset="-122"/>
                <a:cs typeface="Merriweather" pitchFamily="34" charset="-120"/>
              </a:rPr>
              <a:t>Textures &amp; Materials</a:t>
            </a:r>
            <a:endParaRPr lang="en-US" sz="1750" dirty="0"/>
          </a:p>
        </p:txBody>
      </p:sp>
      <p:sp>
        <p:nvSpPr>
          <p:cNvPr id="8" name="Text 6"/>
          <p:cNvSpPr/>
          <p:nvPr/>
        </p:nvSpPr>
        <p:spPr>
          <a:xfrm>
            <a:off x="6371966" y="2718197"/>
            <a:ext cx="5056061" cy="863798"/>
          </a:xfrm>
          <a:prstGeom prst="rect">
            <a:avLst/>
          </a:prstGeom>
          <a:noFill/>
          <a:ln/>
        </p:spPr>
        <p:txBody>
          <a:bodyPr wrap="square" lIns="0" tIns="0" rIns="0" bIns="0" rtlCol="0" anchor="t">
            <a:normAutofit/>
          </a:bodyPr>
          <a:lstStyle/>
          <a:p>
            <a:pPr algn="l" indent="0" marL="0">
              <a:lnSpc>
                <a:spcPct val="133000"/>
              </a:lnSpc>
              <a:buNone/>
            </a:pPr>
            <a:r>
              <a:rPr lang="en-US" sz="1400" dirty="0">
                <a:solidFill>
                  <a:srgbClr val="ECF0DB"/>
                </a:solidFill>
                <a:latin typeface="Merriweather" pitchFamily="34" charset="0"/>
                <a:ea typeface="Merriweather" pitchFamily="34" charset="-122"/>
                <a:cs typeface="Merriweather" pitchFamily="34" charset="-120"/>
              </a:rPr>
              <a:t>Physical and visual textures add depth and tactile quality. Think rough concrete, smooth marble, weathered wood, or soft fabric—each tells a different story.</a:t>
            </a:r>
            <a:endParaRPr lang="en-US" sz="1400" dirty="0"/>
          </a:p>
        </p:txBody>
      </p:sp>
      <p:sp>
        <p:nvSpPr>
          <p:cNvPr id="9" name="Shape 7"/>
          <p:cNvSpPr/>
          <p:nvPr/>
        </p:nvSpPr>
        <p:spPr>
          <a:xfrm>
            <a:off x="590138" y="3946327"/>
            <a:ext cx="5415819" cy="1666577"/>
          </a:xfrm>
          <a:prstGeom prst="roundRect">
            <a:avLst>
              <a:gd name="adj" fmla="val 7775"/>
            </a:avLst>
          </a:prstGeom>
          <a:solidFill>
            <a:srgbClr val="2E2F23">
              <a:alpha val="95000"/>
            </a:srgbClr>
          </a:solidFill>
          <a:ln/>
        </p:spPr>
      </p:sp>
      <p:sp>
        <p:nvSpPr>
          <p:cNvPr id="10" name="Text 8"/>
          <p:cNvSpPr/>
          <p:nvPr/>
        </p:nvSpPr>
        <p:spPr>
          <a:xfrm>
            <a:off x="770017" y="4126210"/>
            <a:ext cx="5056061" cy="281087"/>
          </a:xfrm>
          <a:prstGeom prst="rect">
            <a:avLst/>
          </a:prstGeom>
          <a:noFill/>
          <a:ln/>
        </p:spPr>
        <p:txBody>
          <a:bodyPr wrap="none" lIns="0" tIns="0" rIns="0" bIns="0" rtlCol="0" anchor="t"/>
          <a:lstStyle/>
          <a:p>
            <a:pPr algn="l" indent="0" marL="0">
              <a:lnSpc>
                <a:spcPct val="104000"/>
              </a:lnSpc>
              <a:buNone/>
            </a:pPr>
            <a:r>
              <a:rPr lang="en-US" sz="1750" dirty="0">
                <a:solidFill>
                  <a:srgbClr val="F5F0F0"/>
                </a:solidFill>
                <a:latin typeface="Merriweather" pitchFamily="34" charset="0"/>
                <a:ea typeface="Merriweather" pitchFamily="34" charset="-122"/>
                <a:cs typeface="Merriweather" pitchFamily="34" charset="-120"/>
              </a:rPr>
              <a:t>Typography Samples</a:t>
            </a:r>
            <a:endParaRPr lang="en-US" sz="1750" dirty="0"/>
          </a:p>
        </p:txBody>
      </p:sp>
      <p:sp>
        <p:nvSpPr>
          <p:cNvPr id="11" name="Text 9"/>
          <p:cNvSpPr/>
          <p:nvPr/>
        </p:nvSpPr>
        <p:spPr>
          <a:xfrm>
            <a:off x="770017" y="4587180"/>
            <a:ext cx="5056061" cy="863798"/>
          </a:xfrm>
          <a:prstGeom prst="rect">
            <a:avLst/>
          </a:prstGeom>
          <a:noFill/>
          <a:ln/>
        </p:spPr>
        <p:txBody>
          <a:bodyPr wrap="square" lIns="0" tIns="0" rIns="0" bIns="0" rtlCol="0" anchor="t">
            <a:normAutofit/>
          </a:bodyPr>
          <a:lstStyle/>
          <a:p>
            <a:pPr algn="l" indent="0" marL="0">
              <a:lnSpc>
                <a:spcPct val="133000"/>
              </a:lnSpc>
              <a:buNone/>
            </a:pPr>
            <a:r>
              <a:rPr lang="en-US" sz="1400" dirty="0">
                <a:solidFill>
                  <a:srgbClr val="ECF0DB"/>
                </a:solidFill>
                <a:latin typeface="Merriweather" pitchFamily="34" charset="0"/>
                <a:ea typeface="Merriweather" pitchFamily="34" charset="-122"/>
                <a:cs typeface="Merriweather" pitchFamily="34" charset="-120"/>
              </a:rPr>
              <a:t>Fonts express personality as powerfully as images. Serif fonts convey tradition and elegance, while sans-serifs feel modern and clean. Your type choices matter.</a:t>
            </a:r>
            <a:endParaRPr lang="en-US" sz="1400" dirty="0"/>
          </a:p>
        </p:txBody>
      </p:sp>
      <p:sp>
        <p:nvSpPr>
          <p:cNvPr id="12" name="Shape 10"/>
          <p:cNvSpPr/>
          <p:nvPr/>
        </p:nvSpPr>
        <p:spPr>
          <a:xfrm>
            <a:off x="6192087" y="3946327"/>
            <a:ext cx="5415819" cy="1666577"/>
          </a:xfrm>
          <a:prstGeom prst="roundRect">
            <a:avLst>
              <a:gd name="adj" fmla="val 7775"/>
            </a:avLst>
          </a:prstGeom>
          <a:solidFill>
            <a:srgbClr val="2E2F23">
              <a:alpha val="95000"/>
            </a:srgbClr>
          </a:solidFill>
          <a:ln/>
        </p:spPr>
      </p:sp>
      <p:sp>
        <p:nvSpPr>
          <p:cNvPr id="13" name="Text 11"/>
          <p:cNvSpPr/>
          <p:nvPr/>
        </p:nvSpPr>
        <p:spPr>
          <a:xfrm>
            <a:off x="6371966" y="4126210"/>
            <a:ext cx="5056061" cy="281087"/>
          </a:xfrm>
          <a:prstGeom prst="rect">
            <a:avLst/>
          </a:prstGeom>
          <a:noFill/>
          <a:ln/>
        </p:spPr>
        <p:txBody>
          <a:bodyPr wrap="none" lIns="0" tIns="0" rIns="0" bIns="0" rtlCol="0" anchor="t"/>
          <a:lstStyle/>
          <a:p>
            <a:pPr algn="l" indent="0" marL="0">
              <a:lnSpc>
                <a:spcPct val="104000"/>
              </a:lnSpc>
              <a:buNone/>
            </a:pPr>
            <a:r>
              <a:rPr lang="en-US" sz="1750" dirty="0">
                <a:solidFill>
                  <a:srgbClr val="F5F0F0"/>
                </a:solidFill>
                <a:latin typeface="Merriweather" pitchFamily="34" charset="0"/>
                <a:ea typeface="Merriweather" pitchFamily="34" charset="-122"/>
                <a:cs typeface="Merriweather" pitchFamily="34" charset="-120"/>
              </a:rPr>
              <a:t>Inspirational Images</a:t>
            </a:r>
            <a:endParaRPr lang="en-US" sz="1750" dirty="0"/>
          </a:p>
        </p:txBody>
      </p:sp>
      <p:sp>
        <p:nvSpPr>
          <p:cNvPr id="14" name="Text 12"/>
          <p:cNvSpPr/>
          <p:nvPr/>
        </p:nvSpPr>
        <p:spPr>
          <a:xfrm>
            <a:off x="6371966" y="4587180"/>
            <a:ext cx="5056061" cy="863798"/>
          </a:xfrm>
          <a:prstGeom prst="rect">
            <a:avLst/>
          </a:prstGeom>
          <a:noFill/>
          <a:ln/>
        </p:spPr>
        <p:txBody>
          <a:bodyPr wrap="square" lIns="0" tIns="0" rIns="0" bIns="0" rtlCol="0" anchor="t">
            <a:normAutofit/>
          </a:bodyPr>
          <a:lstStyle/>
          <a:p>
            <a:pPr algn="l" indent="0" marL="0">
              <a:lnSpc>
                <a:spcPct val="133000"/>
              </a:lnSpc>
              <a:buNone/>
            </a:pPr>
            <a:r>
              <a:rPr lang="en-US" sz="1400" dirty="0">
                <a:solidFill>
                  <a:srgbClr val="ECF0DB"/>
                </a:solidFill>
                <a:latin typeface="Merriweather" pitchFamily="34" charset="0"/>
                <a:ea typeface="Merriweather" pitchFamily="34" charset="-122"/>
                <a:cs typeface="Merriweather" pitchFamily="34" charset="-120"/>
              </a:rPr>
              <a:t>Curated photographs, illustrations, and patterns form the visual heart of your mood board. They communicate style, atmosphere, and the overall aesthetic direction.</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19814" y="875804"/>
            <a:ext cx="10752067" cy="449957"/>
          </a:xfrm>
          <a:prstGeom prst="rect">
            <a:avLst/>
          </a:prstGeom>
          <a:noFill/>
          <a:ln/>
        </p:spPr>
        <p:txBody>
          <a:bodyPr wrap="none" lIns="0" tIns="0" rIns="0" bIns="0" rtlCol="0" anchor="t"/>
          <a:lstStyle/>
          <a:p>
            <a:pPr algn="ctr" indent="0" marL="0">
              <a:lnSpc>
                <a:spcPct val="104000"/>
              </a:lnSpc>
              <a:buNone/>
            </a:pPr>
            <a:r>
              <a:rPr lang="en-US" sz="2800" dirty="0">
                <a:solidFill>
                  <a:srgbClr val="F5F0F0"/>
                </a:solidFill>
                <a:latin typeface="Merriweather" pitchFamily="34" charset="0"/>
                <a:ea typeface="Merriweather" pitchFamily="34" charset="-122"/>
                <a:cs typeface="Merriweather" pitchFamily="34" charset="-120"/>
              </a:rPr>
              <a:t>Example: The Slack Aesthetic Mood Board</a:t>
            </a:r>
            <a:endParaRPr lang="en-US" sz="2800" dirty="0"/>
          </a:p>
        </p:txBody>
      </p:sp>
      <p:sp>
        <p:nvSpPr>
          <p:cNvPr id="3" name="Text 1"/>
          <p:cNvSpPr/>
          <p:nvPr/>
        </p:nvSpPr>
        <p:spPr>
          <a:xfrm>
            <a:off x="719814" y="1556048"/>
            <a:ext cx="10752067" cy="414536"/>
          </a:xfrm>
          <a:prstGeom prst="rect">
            <a:avLst/>
          </a:prstGeom>
          <a:noFill/>
          <a:ln/>
        </p:spPr>
        <p:txBody>
          <a:bodyPr wrap="square" lIns="0" tIns="0" rIns="0" bIns="0" rtlCol="0" anchor="t">
            <a:normAutofit/>
          </a:bodyPr>
          <a:lstStyle/>
          <a:p>
            <a:pPr algn="ctr" indent="0" marL="0">
              <a:lnSpc>
                <a:spcPct val="120000"/>
              </a:lnSpc>
              <a:buNone/>
            </a:pPr>
            <a:r>
              <a:rPr lang="en-US" sz="1100" dirty="0">
                <a:solidFill>
                  <a:srgbClr val="E2E6E9"/>
                </a:solidFill>
                <a:latin typeface="Merriweather" pitchFamily="34" charset="0"/>
                <a:ea typeface="Merriweather" pitchFamily="34" charset="-122"/>
                <a:cs typeface="Merriweather" pitchFamily="34" charset="-120"/>
              </a:rPr>
              <a:t>A surreal collision of 1950s Americana, cosmic conspiracy, and the sacred pursuit of Slack — where the mundane becomes transcendent and the absurd becomes doctrine</a:t>
            </a:r>
            <a:endParaRPr lang="en-US" sz="1100" dirty="0"/>
          </a:p>
        </p:txBody>
      </p:sp>
      <p:sp>
        <p:nvSpPr>
          <p:cNvPr id="4" name="Shape 2"/>
          <p:cNvSpPr/>
          <p:nvPr/>
        </p:nvSpPr>
        <p:spPr>
          <a:xfrm>
            <a:off x="719814" y="2100163"/>
            <a:ext cx="10752067" cy="1261467"/>
          </a:xfrm>
          <a:prstGeom prst="roundRect">
            <a:avLst>
              <a:gd name="adj" fmla="val 4794"/>
            </a:avLst>
          </a:prstGeom>
          <a:solidFill>
            <a:srgbClr val="003180"/>
          </a:solidFill>
          <a:ln w="6350">
            <a:solidFill>
              <a:srgbClr val="194A99"/>
            </a:solidFill>
            <a:prstDash val="solid"/>
          </a:ln>
        </p:spPr>
      </p:sp>
      <p:sp>
        <p:nvSpPr>
          <p:cNvPr id="5" name="Shape 3"/>
          <p:cNvSpPr/>
          <p:nvPr/>
        </p:nvSpPr>
        <p:spPr>
          <a:xfrm>
            <a:off x="726164" y="2106513"/>
            <a:ext cx="5369684" cy="1248767"/>
          </a:xfrm>
          <a:custGeom>
            <a:avLst/>
            <a:gdLst/>
            <a:ahLst/>
            <a:cxnLst/>
            <a:rect l="l" t="t" r="r" b="b"/>
            <a:pathLst>
              <a:path w="5369684" h="1248767">
                <a:moveTo>
                  <a:pt x="50394" y="0"/>
                </a:moveTo>
                <a:lnTo>
                  <a:pt x="5369684" y="0"/>
                </a:lnTo>
                <a:lnTo>
                  <a:pt x="5369684" y="1248767"/>
                </a:lnTo>
                <a:lnTo>
                  <a:pt x="50394" y="1248767"/>
                </a:lnTo>
                <a:arcTo hR="50395" wR="50394" stAng="5400000" swAng="5400000"/>
                <a:lnTo>
                  <a:pt x="0" y="50395"/>
                </a:lnTo>
                <a:arcTo hR="50395" wR="50394" stAng="10800000" swAng="5400000"/>
                <a:close/>
              </a:path>
            </a:pathLst>
          </a:custGeom>
          <a:solidFill>
            <a:srgbClr val="003180"/>
          </a:solidFill>
          <a:ln/>
        </p:spPr>
      </p:sp>
      <p:sp>
        <p:nvSpPr>
          <p:cNvPr id="6" name="Text 4"/>
          <p:cNvSpPr/>
          <p:nvPr/>
        </p:nvSpPr>
        <p:spPr>
          <a:xfrm>
            <a:off x="870127" y="2250480"/>
            <a:ext cx="5081758" cy="269974"/>
          </a:xfrm>
          <a:prstGeom prst="rect">
            <a:avLst/>
          </a:prstGeom>
          <a:noFill/>
          <a:ln/>
        </p:spPr>
        <p:txBody>
          <a:bodyPr wrap="none" lIns="0" tIns="0" rIns="0" bIns="0" rtlCol="0" anchor="t"/>
          <a:lstStyle/>
          <a:p>
            <a:pPr algn="l" indent="0" marL="0">
              <a:lnSpc>
                <a:spcPct val="104000"/>
              </a:lnSpc>
              <a:buNone/>
            </a:pPr>
            <a:r>
              <a:rPr lang="en-US" sz="1700" dirty="0">
                <a:solidFill>
                  <a:srgbClr val="E2E6E9"/>
                </a:solidFill>
                <a:latin typeface="Merriweather" pitchFamily="34" charset="0"/>
                <a:ea typeface="Merriweather" pitchFamily="34" charset="-122"/>
                <a:cs typeface="Merriweather" pitchFamily="34" charset="-120"/>
              </a:rPr>
              <a:t>Retro-Futuristic Conspiracy</a:t>
            </a:r>
            <a:endParaRPr lang="en-US" sz="1700" dirty="0"/>
          </a:p>
        </p:txBody>
      </p:sp>
      <p:sp>
        <p:nvSpPr>
          <p:cNvPr id="7" name="Text 5"/>
          <p:cNvSpPr/>
          <p:nvPr/>
        </p:nvSpPr>
        <p:spPr>
          <a:xfrm>
            <a:off x="870127" y="2589510"/>
            <a:ext cx="5081758" cy="621804"/>
          </a:xfrm>
          <a:prstGeom prst="rect">
            <a:avLst/>
          </a:prstGeom>
          <a:noFill/>
          <a:ln/>
        </p:spPr>
        <p:txBody>
          <a:bodyPr wrap="square" lIns="0" tIns="0" rIns="0" bIns="0" rtlCol="0" anchor="t">
            <a:normAutofit/>
          </a:bodyPr>
          <a:lstStyle/>
          <a:p>
            <a:pPr algn="l" indent="0" marL="0">
              <a:lnSpc>
                <a:spcPct val="120000"/>
              </a:lnSpc>
              <a:buNone/>
            </a:pPr>
            <a:r>
              <a:rPr lang="en-US" sz="1100" dirty="0">
                <a:solidFill>
                  <a:srgbClr val="E2E6E9"/>
                </a:solidFill>
                <a:latin typeface="Merriweather" pitchFamily="34" charset="0"/>
                <a:ea typeface="Merriweather" pitchFamily="34" charset="-122"/>
                <a:cs typeface="Merriweather" pitchFamily="34" charset="-120"/>
              </a:rPr>
              <a:t>1950s advertising imagery collides with flying saucers, mysterious symbols, and paranoid optimism — a world where every smiling housewife suspects the neighbors are from another dimension.</a:t>
            </a:r>
            <a:endParaRPr lang="en-US" sz="1100" dirty="0"/>
          </a:p>
        </p:txBody>
      </p:sp>
      <p:sp>
        <p:nvSpPr>
          <p:cNvPr id="8" name="Shape 6"/>
          <p:cNvSpPr/>
          <p:nvPr/>
        </p:nvSpPr>
        <p:spPr>
          <a:xfrm>
            <a:off x="6095848" y="2106513"/>
            <a:ext cx="5369684" cy="1248767"/>
          </a:xfrm>
          <a:custGeom>
            <a:avLst/>
            <a:gdLst/>
            <a:ahLst/>
            <a:cxnLst/>
            <a:rect l="l" t="t" r="r" b="b"/>
            <a:pathLst>
              <a:path w="5369684" h="1248767">
                <a:moveTo>
                  <a:pt x="0" y="0"/>
                </a:moveTo>
                <a:lnTo>
                  <a:pt x="5319290" y="0"/>
                </a:lnTo>
                <a:arcTo hR="50395" wR="50394" stAng="16200000" swAng="5400000"/>
                <a:lnTo>
                  <a:pt x="5369684" y="1198372"/>
                </a:lnTo>
                <a:arcTo hR="50395" wR="50394" stAng="0" swAng="5400000"/>
                <a:lnTo>
                  <a:pt x="0" y="1248767"/>
                </a:lnTo>
                <a:lnTo>
                  <a:pt x="0" y="0"/>
                </a:lnTo>
                <a:close/>
              </a:path>
            </a:pathLst>
          </a:custGeom>
          <a:solidFill>
            <a:srgbClr val="003180"/>
          </a:solidFill>
          <a:ln/>
        </p:spPr>
      </p:sp>
      <p:sp>
        <p:nvSpPr>
          <p:cNvPr id="9" name="Shape 7"/>
          <p:cNvSpPr/>
          <p:nvPr/>
        </p:nvSpPr>
        <p:spPr>
          <a:xfrm>
            <a:off x="6095848" y="2106513"/>
            <a:ext cx="19050" cy="1248767"/>
          </a:xfrm>
          <a:prstGeom prst="roundRect">
            <a:avLst>
              <a:gd name="adj" fmla="val 49999"/>
            </a:avLst>
          </a:prstGeom>
          <a:solidFill>
            <a:srgbClr val="194A99"/>
          </a:solidFill>
          <a:ln/>
        </p:spPr>
      </p:sp>
      <p:sp>
        <p:nvSpPr>
          <p:cNvPr id="10" name="Text 8"/>
          <p:cNvSpPr/>
          <p:nvPr/>
        </p:nvSpPr>
        <p:spPr>
          <a:xfrm>
            <a:off x="6239810" y="2250480"/>
            <a:ext cx="5081758" cy="269974"/>
          </a:xfrm>
          <a:prstGeom prst="rect">
            <a:avLst/>
          </a:prstGeom>
          <a:noFill/>
          <a:ln/>
        </p:spPr>
        <p:txBody>
          <a:bodyPr wrap="none" lIns="0" tIns="0" rIns="0" bIns="0" rtlCol="0" anchor="t"/>
          <a:lstStyle/>
          <a:p>
            <a:pPr algn="l" indent="0" marL="0">
              <a:lnSpc>
                <a:spcPct val="104000"/>
              </a:lnSpc>
              <a:buNone/>
            </a:pPr>
            <a:r>
              <a:rPr lang="en-US" sz="1700" dirty="0">
                <a:solidFill>
                  <a:srgbClr val="E2E6E9"/>
                </a:solidFill>
                <a:latin typeface="Merriweather" pitchFamily="34" charset="0"/>
                <a:ea typeface="Merriweather" pitchFamily="34" charset="-122"/>
                <a:cs typeface="Merriweather" pitchFamily="34" charset="-120"/>
              </a:rPr>
              <a:t>Absurdist Juxtaposition</a:t>
            </a:r>
            <a:endParaRPr lang="en-US" sz="1700" dirty="0"/>
          </a:p>
        </p:txBody>
      </p:sp>
      <p:sp>
        <p:nvSpPr>
          <p:cNvPr id="11" name="Text 9"/>
          <p:cNvSpPr/>
          <p:nvPr/>
        </p:nvSpPr>
        <p:spPr>
          <a:xfrm>
            <a:off x="6239810" y="2589510"/>
            <a:ext cx="5081758" cy="621804"/>
          </a:xfrm>
          <a:prstGeom prst="rect">
            <a:avLst/>
          </a:prstGeom>
          <a:noFill/>
          <a:ln/>
        </p:spPr>
        <p:txBody>
          <a:bodyPr wrap="square" lIns="0" tIns="0" rIns="0" bIns="0" rtlCol="0" anchor="t">
            <a:normAutofit/>
          </a:bodyPr>
          <a:lstStyle/>
          <a:p>
            <a:pPr algn="l" indent="0" marL="0">
              <a:lnSpc>
                <a:spcPct val="120000"/>
              </a:lnSpc>
              <a:buNone/>
            </a:pPr>
            <a:r>
              <a:rPr lang="en-US" sz="1100" dirty="0">
                <a:solidFill>
                  <a:srgbClr val="E2E6E9"/>
                </a:solidFill>
                <a:latin typeface="Merriweather" pitchFamily="34" charset="0"/>
                <a:ea typeface="Merriweather" pitchFamily="34" charset="-122"/>
                <a:cs typeface="Merriweather" pitchFamily="34" charset="-120"/>
              </a:rPr>
              <a:t>High art meets low culture, sacred meets profane, sincere meets ironic. Bob Dobbs grins knowingly from the pipe smoke as the cosmos shrugs and hands you a coupon.</a:t>
            </a:r>
            <a:endParaRPr lang="en-US" sz="1100" dirty="0"/>
          </a:p>
        </p:txBody>
      </p:sp>
      <p:sp>
        <p:nvSpPr>
          <p:cNvPr id="12" name="Shape 10"/>
          <p:cNvSpPr/>
          <p:nvPr/>
        </p:nvSpPr>
        <p:spPr>
          <a:xfrm>
            <a:off x="719814" y="3491210"/>
            <a:ext cx="3507295" cy="1863626"/>
          </a:xfrm>
          <a:prstGeom prst="roundRect">
            <a:avLst>
              <a:gd name="adj" fmla="val 3245"/>
            </a:avLst>
          </a:prstGeom>
          <a:solidFill>
            <a:srgbClr val="09151A">
              <a:alpha val="95000"/>
            </a:srgbClr>
          </a:solidFill>
          <a:ln w="19050">
            <a:solidFill>
              <a:srgbClr val="194A99"/>
            </a:solidFill>
            <a:prstDash val="solid"/>
          </a:ln>
        </p:spPr>
      </p:sp>
      <p:sp>
        <p:nvSpPr>
          <p:cNvPr id="13" name="Text 11"/>
          <p:cNvSpPr/>
          <p:nvPr/>
        </p:nvSpPr>
        <p:spPr>
          <a:xfrm>
            <a:off x="882826" y="3654227"/>
            <a:ext cx="3181270" cy="224929"/>
          </a:xfrm>
          <a:prstGeom prst="rect">
            <a:avLst/>
          </a:prstGeom>
          <a:noFill/>
          <a:ln/>
        </p:spPr>
        <p:txBody>
          <a:bodyPr wrap="none" lIns="0" tIns="0" rIns="0" bIns="0" rtlCol="0" anchor="t"/>
          <a:lstStyle/>
          <a:p>
            <a:pPr algn="l" indent="0" marL="0">
              <a:lnSpc>
                <a:spcPct val="104000"/>
              </a:lnSpc>
              <a:buNone/>
            </a:pPr>
            <a:r>
              <a:rPr lang="en-US" sz="1400" dirty="0">
                <a:solidFill>
                  <a:srgbClr val="E2E6E9"/>
                </a:solidFill>
                <a:latin typeface="Merriweather" pitchFamily="34" charset="0"/>
                <a:ea typeface="Merriweather" pitchFamily="34" charset="-122"/>
                <a:cs typeface="Merriweather" pitchFamily="34" charset="-120"/>
              </a:rPr>
              <a:t>Visual Language</a:t>
            </a:r>
            <a:endParaRPr lang="en-US" sz="1400" dirty="0"/>
          </a:p>
        </p:txBody>
      </p:sp>
      <p:sp>
        <p:nvSpPr>
          <p:cNvPr id="14" name="Text 12"/>
          <p:cNvSpPr/>
          <p:nvPr/>
        </p:nvSpPr>
        <p:spPr>
          <a:xfrm>
            <a:off x="882826" y="3948212"/>
            <a:ext cx="3181270" cy="1243608"/>
          </a:xfrm>
          <a:prstGeom prst="rect">
            <a:avLst/>
          </a:prstGeom>
          <a:noFill/>
          <a:ln/>
        </p:spPr>
        <p:txBody>
          <a:bodyPr wrap="square" lIns="0" tIns="0" rIns="0" bIns="0" rtlCol="0" anchor="t">
            <a:normAutofit/>
          </a:bodyPr>
          <a:lstStyle/>
          <a:p>
            <a:pPr algn="l" indent="0" marL="0">
              <a:lnSpc>
                <a:spcPct val="120000"/>
              </a:lnSpc>
              <a:buNone/>
            </a:pPr>
            <a:r>
              <a:rPr lang="en-US" sz="1100" dirty="0">
                <a:solidFill>
                  <a:srgbClr val="E2E6E9"/>
                </a:solidFill>
                <a:latin typeface="Merriweather" pitchFamily="34" charset="0"/>
                <a:ea typeface="Merriweather" pitchFamily="34" charset="-122"/>
                <a:cs typeface="Merriweather" pitchFamily="34" charset="-120"/>
              </a:rPr>
              <a:t>Vintage halftone portraits, pipe-smoking icons, geometric patterns, and unexplained phenomena form a visual grammar that is simultaneously earnest and unhinged. Every symbol contains a hidden message. Or doesn't. Both are equally valid.</a:t>
            </a:r>
            <a:endParaRPr lang="en-US" sz="1100" dirty="0"/>
          </a:p>
        </p:txBody>
      </p:sp>
      <p:sp>
        <p:nvSpPr>
          <p:cNvPr id="15" name="Shape 13"/>
          <p:cNvSpPr/>
          <p:nvPr/>
        </p:nvSpPr>
        <p:spPr>
          <a:xfrm>
            <a:off x="4342200" y="3491210"/>
            <a:ext cx="3507295" cy="1863626"/>
          </a:xfrm>
          <a:prstGeom prst="roundRect">
            <a:avLst>
              <a:gd name="adj" fmla="val 3245"/>
            </a:avLst>
          </a:prstGeom>
          <a:solidFill>
            <a:srgbClr val="09151A">
              <a:alpha val="95000"/>
            </a:srgbClr>
          </a:solidFill>
          <a:ln w="19050">
            <a:solidFill>
              <a:srgbClr val="194A99"/>
            </a:solidFill>
            <a:prstDash val="solid"/>
          </a:ln>
        </p:spPr>
      </p:sp>
      <p:sp>
        <p:nvSpPr>
          <p:cNvPr id="16" name="Text 14"/>
          <p:cNvSpPr/>
          <p:nvPr/>
        </p:nvSpPr>
        <p:spPr>
          <a:xfrm>
            <a:off x="4505212" y="3654227"/>
            <a:ext cx="3181270" cy="224929"/>
          </a:xfrm>
          <a:prstGeom prst="rect">
            <a:avLst/>
          </a:prstGeom>
          <a:noFill/>
          <a:ln/>
        </p:spPr>
        <p:txBody>
          <a:bodyPr wrap="none" lIns="0" tIns="0" rIns="0" bIns="0" rtlCol="0" anchor="t"/>
          <a:lstStyle/>
          <a:p>
            <a:pPr algn="l" indent="0" marL="0">
              <a:lnSpc>
                <a:spcPct val="104000"/>
              </a:lnSpc>
              <a:buNone/>
            </a:pPr>
            <a:r>
              <a:rPr lang="en-US" sz="1400" dirty="0">
                <a:solidFill>
                  <a:srgbClr val="E2E6E9"/>
                </a:solidFill>
                <a:latin typeface="Merriweather" pitchFamily="34" charset="0"/>
                <a:ea typeface="Merriweather" pitchFamily="34" charset="-122"/>
                <a:cs typeface="Merriweather" pitchFamily="34" charset="-120"/>
              </a:rPr>
              <a:t>Color &amp; Texture</a:t>
            </a:r>
            <a:endParaRPr lang="en-US" sz="1400" dirty="0"/>
          </a:p>
        </p:txBody>
      </p:sp>
      <p:sp>
        <p:nvSpPr>
          <p:cNvPr id="17" name="Text 15"/>
          <p:cNvSpPr/>
          <p:nvPr/>
        </p:nvSpPr>
        <p:spPr>
          <a:xfrm>
            <a:off x="4505212" y="3948212"/>
            <a:ext cx="3181270" cy="1243608"/>
          </a:xfrm>
          <a:prstGeom prst="rect">
            <a:avLst/>
          </a:prstGeom>
          <a:noFill/>
          <a:ln/>
        </p:spPr>
        <p:txBody>
          <a:bodyPr wrap="square" lIns="0" tIns="0" rIns="0" bIns="0" rtlCol="0" anchor="t">
            <a:normAutofit/>
          </a:bodyPr>
          <a:lstStyle/>
          <a:p>
            <a:pPr algn="l" indent="0" marL="0">
              <a:lnSpc>
                <a:spcPct val="120000"/>
              </a:lnSpc>
              <a:buNone/>
            </a:pPr>
            <a:r>
              <a:rPr lang="en-US" sz="1100" dirty="0">
                <a:solidFill>
                  <a:srgbClr val="E2E6E9"/>
                </a:solidFill>
                <a:latin typeface="Merriweather" pitchFamily="34" charset="0"/>
                <a:ea typeface="Merriweather" pitchFamily="34" charset="-122"/>
                <a:cs typeface="Merriweather" pitchFamily="34" charset="-120"/>
              </a:rPr>
              <a:t>Faded Technicolor bleeds into grainy newsprint. Metallic accents wink at weathered paper suggesting hidden truths. The palette is optimistic and slightly threatening — like a cheerful government pamphlet about radiation safety.</a:t>
            </a:r>
            <a:endParaRPr lang="en-US" sz="1100" dirty="0"/>
          </a:p>
        </p:txBody>
      </p:sp>
      <p:sp>
        <p:nvSpPr>
          <p:cNvPr id="18" name="Shape 16"/>
          <p:cNvSpPr/>
          <p:nvPr/>
        </p:nvSpPr>
        <p:spPr>
          <a:xfrm>
            <a:off x="7964586" y="3491210"/>
            <a:ext cx="3507295" cy="1863626"/>
          </a:xfrm>
          <a:prstGeom prst="roundRect">
            <a:avLst>
              <a:gd name="adj" fmla="val 3245"/>
            </a:avLst>
          </a:prstGeom>
          <a:solidFill>
            <a:srgbClr val="09151A">
              <a:alpha val="95000"/>
            </a:srgbClr>
          </a:solidFill>
          <a:ln w="19050">
            <a:solidFill>
              <a:srgbClr val="194A99"/>
            </a:solidFill>
            <a:prstDash val="solid"/>
          </a:ln>
        </p:spPr>
      </p:sp>
      <p:sp>
        <p:nvSpPr>
          <p:cNvPr id="19" name="Text 17"/>
          <p:cNvSpPr/>
          <p:nvPr/>
        </p:nvSpPr>
        <p:spPr>
          <a:xfrm>
            <a:off x="8127598" y="3654227"/>
            <a:ext cx="3181270" cy="224929"/>
          </a:xfrm>
          <a:prstGeom prst="rect">
            <a:avLst/>
          </a:prstGeom>
          <a:noFill/>
          <a:ln/>
        </p:spPr>
        <p:txBody>
          <a:bodyPr wrap="none" lIns="0" tIns="0" rIns="0" bIns="0" rtlCol="0" anchor="t"/>
          <a:lstStyle/>
          <a:p>
            <a:pPr algn="l" indent="0" marL="0">
              <a:lnSpc>
                <a:spcPct val="104000"/>
              </a:lnSpc>
              <a:buNone/>
            </a:pPr>
            <a:r>
              <a:rPr lang="en-US" sz="1400" dirty="0">
                <a:solidFill>
                  <a:srgbClr val="E2E6E9"/>
                </a:solidFill>
                <a:latin typeface="Merriweather" pitchFamily="34" charset="0"/>
                <a:ea typeface="Merriweather" pitchFamily="34" charset="-122"/>
                <a:cs typeface="Merriweather" pitchFamily="34" charset="-120"/>
              </a:rPr>
              <a:t>Conceptual Direction</a:t>
            </a:r>
            <a:endParaRPr lang="en-US" sz="1400" dirty="0"/>
          </a:p>
        </p:txBody>
      </p:sp>
      <p:sp>
        <p:nvSpPr>
          <p:cNvPr id="20" name="Text 18"/>
          <p:cNvSpPr/>
          <p:nvPr/>
        </p:nvSpPr>
        <p:spPr>
          <a:xfrm>
            <a:off x="8127598" y="3948212"/>
            <a:ext cx="3181270" cy="1243608"/>
          </a:xfrm>
          <a:prstGeom prst="rect">
            <a:avLst/>
          </a:prstGeom>
          <a:noFill/>
          <a:ln/>
        </p:spPr>
        <p:txBody>
          <a:bodyPr wrap="square" lIns="0" tIns="0" rIns="0" bIns="0" rtlCol="0" anchor="t">
            <a:normAutofit/>
          </a:bodyPr>
          <a:lstStyle/>
          <a:p>
            <a:pPr algn="l" indent="0" marL="0">
              <a:lnSpc>
                <a:spcPct val="120000"/>
              </a:lnSpc>
              <a:buNone/>
            </a:pPr>
            <a:r>
              <a:rPr lang="en-US" sz="1100" dirty="0">
                <a:solidFill>
                  <a:srgbClr val="E2E6E9"/>
                </a:solidFill>
                <a:latin typeface="Merriweather" pitchFamily="34" charset="0"/>
                <a:ea typeface="Merriweather" pitchFamily="34" charset="-122"/>
                <a:cs typeface="Merriweather" pitchFamily="34" charset="-120"/>
              </a:rPr>
              <a:t>Every component celebrates the beautiful contradiction between control and chaos, conformity and rebellion, the mundane and the transcendent. Slack is not laziness — it is the deliberate refusal to be entirely serious about anything, including Slack itself.</a:t>
            </a:r>
            <a:endParaRPr lang="en-US" sz="1100" dirty="0"/>
          </a:p>
        </p:txBody>
      </p:sp>
      <p:sp>
        <p:nvSpPr>
          <p:cNvPr id="21" name="Shape 19"/>
          <p:cNvSpPr/>
          <p:nvPr/>
        </p:nvSpPr>
        <p:spPr>
          <a:xfrm>
            <a:off x="719814" y="5484416"/>
            <a:ext cx="10752067" cy="497780"/>
          </a:xfrm>
          <a:prstGeom prst="roundRect">
            <a:avLst>
              <a:gd name="adj" fmla="val 12148"/>
            </a:avLst>
          </a:prstGeom>
          <a:solidFill>
            <a:srgbClr val="003180"/>
          </a:solidFill>
          <a:ln/>
        </p:spPr>
      </p:sp>
      <p:pic>
        <p:nvPicPr>
          <p:cNvPr id="22" name="Image 0" descr="preencoded.png">    </p:cNvPr>
          <p:cNvPicPr>
            <a:picLocks noChangeAspect="1"/>
          </p:cNvPicPr>
          <p:nvPr/>
        </p:nvPicPr>
        <p:blipFill>
          <a:blip r:embed="rId1"/>
          <a:stretch>
            <a:fillRect/>
          </a:stretch>
        </p:blipFill>
        <p:spPr>
          <a:xfrm>
            <a:off x="863777" y="5649119"/>
            <a:ext cx="179879" cy="143966"/>
          </a:xfrm>
          <a:prstGeom prst="rect">
            <a:avLst/>
          </a:prstGeom>
        </p:spPr>
      </p:pic>
      <p:sp>
        <p:nvSpPr>
          <p:cNvPr id="23" name="Text 20"/>
          <p:cNvSpPr/>
          <p:nvPr/>
        </p:nvSpPr>
        <p:spPr>
          <a:xfrm>
            <a:off x="1187619" y="5635427"/>
            <a:ext cx="10749884" cy="207268"/>
          </a:xfrm>
          <a:prstGeom prst="rect">
            <a:avLst/>
          </a:prstGeom>
          <a:noFill/>
          <a:ln/>
        </p:spPr>
        <p:txBody>
          <a:bodyPr wrap="none" lIns="0" tIns="0" rIns="0" bIns="0" rtlCol="0" anchor="t"/>
          <a:lstStyle/>
          <a:p>
            <a:pPr algn="l" indent="0" marL="0">
              <a:lnSpc>
                <a:spcPct val="120000"/>
              </a:lnSpc>
              <a:buNone/>
            </a:pPr>
            <a:r>
              <a:rPr lang="en-US" sz="1100" dirty="0">
                <a:solidFill>
                  <a:srgbClr val="FFFFFF"/>
                </a:solidFill>
                <a:latin typeface="Merriweather" pitchFamily="34" charset="0"/>
                <a:ea typeface="Merriweather" pitchFamily="34" charset="-122"/>
                <a:cs typeface="Merriweather" pitchFamily="34" charset="-120"/>
              </a:rPr>
              <a:t>The SubGenius knows: </a:t>
            </a:r>
            <a:pPr algn="l" indent="0" marL="0">
              <a:lnSpc>
                <a:spcPct val="120000"/>
              </a:lnSpc>
              <a:buNone/>
            </a:pPr>
            <a:r>
              <a:rPr lang="en-US" sz="1100" b="1" dirty="0">
                <a:solidFill>
                  <a:srgbClr val="FFFFFF"/>
                </a:solidFill>
                <a:latin typeface="Merriweather Bold" pitchFamily="34" charset="0"/>
                <a:ea typeface="Merriweather Bold" pitchFamily="34" charset="-122"/>
                <a:cs typeface="Merriweather Bold" pitchFamily="34" charset="-120"/>
              </a:rPr>
              <a:t>You will pay to know what you really think.</a:t>
            </a:r>
            <a:pPr algn="l" indent="0" marL="0">
              <a:lnSpc>
                <a:spcPct val="120000"/>
              </a:lnSpc>
              <a:buNone/>
            </a:pPr>
            <a:r>
              <a:rPr lang="en-US" sz="1100" dirty="0">
                <a:solidFill>
                  <a:srgbClr val="FFFFFF"/>
                </a:solidFill>
                <a:latin typeface="Merriweather" pitchFamily="34" charset="0"/>
                <a:ea typeface="Merriweather" pitchFamily="34" charset="-122"/>
                <a:cs typeface="Merriweather" pitchFamily="34" charset="-120"/>
              </a:rPr>
              <a:t> The mood board is the message. The message is a distraction. Praise "Bob."</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1416645"/>
          </a:xfrm>
          <a:prstGeom prst="rect">
            <a:avLst/>
          </a:prstGeom>
        </p:spPr>
      </p:pic>
      <p:sp>
        <p:nvSpPr>
          <p:cNvPr id="3" name="Text 0"/>
          <p:cNvSpPr/>
          <p:nvPr/>
        </p:nvSpPr>
        <p:spPr>
          <a:xfrm>
            <a:off x="719814" y="1915120"/>
            <a:ext cx="10752067" cy="354211"/>
          </a:xfrm>
          <a:prstGeom prst="rect">
            <a:avLst/>
          </a:prstGeom>
          <a:noFill/>
          <a:ln/>
        </p:spPr>
        <p:txBody>
          <a:bodyPr wrap="none" lIns="0" tIns="0" rIns="0" bIns="0" rtlCol="0" anchor="t"/>
          <a:lstStyle/>
          <a:p>
            <a:pPr algn="ctr" indent="0" marL="0">
              <a:lnSpc>
                <a:spcPct val="104000"/>
              </a:lnSpc>
              <a:buNone/>
            </a:pPr>
            <a:r>
              <a:rPr lang="en-US" sz="2200" dirty="0">
                <a:solidFill>
                  <a:srgbClr val="F5F0F0"/>
                </a:solidFill>
                <a:latin typeface="Merriweather" pitchFamily="34" charset="0"/>
                <a:ea typeface="Merriweather" pitchFamily="34" charset="-122"/>
                <a:cs typeface="Merriweather" pitchFamily="34" charset="-120"/>
              </a:rPr>
              <a:t>Fuantum's Eight-Year Metamorphosis</a:t>
            </a:r>
            <a:endParaRPr lang="en-US" sz="2200" dirty="0"/>
          </a:p>
        </p:txBody>
      </p:sp>
      <p:sp>
        <p:nvSpPr>
          <p:cNvPr id="4" name="Text 1"/>
          <p:cNvSpPr/>
          <p:nvPr/>
        </p:nvSpPr>
        <p:spPr>
          <a:xfrm>
            <a:off x="415022" y="2376289"/>
            <a:ext cx="11361652" cy="147638"/>
          </a:xfrm>
          <a:prstGeom prst="rect">
            <a:avLst/>
          </a:prstGeom>
          <a:noFill/>
          <a:ln/>
        </p:spPr>
        <p:txBody>
          <a:bodyPr wrap="none" lIns="0" tIns="0" rIns="0" bIns="0" rtlCol="0" anchor="t"/>
          <a:lstStyle/>
          <a:p>
            <a:pPr algn="ctr" indent="0" marL="0">
              <a:lnSpc>
                <a:spcPct val="109000"/>
              </a:lnSpc>
              <a:buNone/>
            </a:pPr>
            <a:r>
              <a:rPr lang="en-US" sz="850" dirty="0">
                <a:solidFill>
                  <a:srgbClr val="E2E6E9"/>
                </a:solidFill>
                <a:latin typeface="Merriweather" pitchFamily="34" charset="0"/>
                <a:ea typeface="Merriweather" pitchFamily="34" charset="-122"/>
                <a:cs typeface="Merriweather" pitchFamily="34" charset="-120"/>
              </a:rPr>
              <a:t>From Heretic to Yeti — a genuine spiritual odyssey through doubt, dissolution, and the hairy wisdom of enlightened confusion (2018–2026)</a:t>
            </a:r>
            <a:endParaRPr lang="en-US" sz="850" dirty="0"/>
          </a:p>
        </p:txBody>
      </p:sp>
      <p:sp>
        <p:nvSpPr>
          <p:cNvPr id="5" name="Shape 2"/>
          <p:cNvSpPr/>
          <p:nvPr/>
        </p:nvSpPr>
        <p:spPr>
          <a:xfrm>
            <a:off x="719814" y="2604195"/>
            <a:ext cx="10752067" cy="789781"/>
          </a:xfrm>
          <a:prstGeom prst="roundRect">
            <a:avLst>
              <a:gd name="adj" fmla="val 6027"/>
            </a:avLst>
          </a:prstGeom>
          <a:solidFill>
            <a:srgbClr val="003180"/>
          </a:solidFill>
          <a:ln w="6350">
            <a:solidFill>
              <a:srgbClr val="194A99"/>
            </a:solidFill>
            <a:prstDash val="solid"/>
          </a:ln>
        </p:spPr>
      </p:sp>
      <p:sp>
        <p:nvSpPr>
          <p:cNvPr id="6" name="Shape 3"/>
          <p:cNvSpPr/>
          <p:nvPr/>
        </p:nvSpPr>
        <p:spPr>
          <a:xfrm>
            <a:off x="726164" y="2610545"/>
            <a:ext cx="5369684" cy="777081"/>
          </a:xfrm>
          <a:custGeom>
            <a:avLst/>
            <a:gdLst/>
            <a:ahLst/>
            <a:cxnLst/>
            <a:rect l="l" t="t" r="r" b="b"/>
            <a:pathLst>
              <a:path w="5369684" h="777081">
                <a:moveTo>
                  <a:pt x="39665" y="0"/>
                </a:moveTo>
                <a:lnTo>
                  <a:pt x="5369684" y="0"/>
                </a:lnTo>
                <a:lnTo>
                  <a:pt x="5369684" y="777081"/>
                </a:lnTo>
                <a:lnTo>
                  <a:pt x="39665" y="777081"/>
                </a:lnTo>
                <a:arcTo hR="39666" wR="39665" stAng="5400000" swAng="5400000"/>
                <a:lnTo>
                  <a:pt x="0" y="39666"/>
                </a:lnTo>
                <a:arcTo hR="39666" wR="39665" stAng="10800000" swAng="5400000"/>
                <a:close/>
              </a:path>
            </a:pathLst>
          </a:custGeom>
          <a:solidFill>
            <a:srgbClr val="003180"/>
          </a:solidFill>
          <a:ln/>
        </p:spPr>
      </p:sp>
      <p:sp>
        <p:nvSpPr>
          <p:cNvPr id="7" name="Text 4"/>
          <p:cNvSpPr/>
          <p:nvPr/>
        </p:nvSpPr>
        <p:spPr>
          <a:xfrm>
            <a:off x="839469" y="2723852"/>
            <a:ext cx="5143074" cy="212427"/>
          </a:xfrm>
          <a:prstGeom prst="rect">
            <a:avLst/>
          </a:prstGeom>
          <a:noFill/>
          <a:ln/>
        </p:spPr>
        <p:txBody>
          <a:bodyPr wrap="none" lIns="0" tIns="0" rIns="0" bIns="0" rtlCol="0" anchor="t"/>
          <a:lstStyle/>
          <a:p>
            <a:pPr algn="l" indent="0" marL="0">
              <a:lnSpc>
                <a:spcPct val="104000"/>
              </a:lnSpc>
              <a:buNone/>
            </a:pPr>
            <a:r>
              <a:rPr lang="en-US" sz="1300" dirty="0">
                <a:solidFill>
                  <a:srgbClr val="E2E6E9"/>
                </a:solidFill>
                <a:latin typeface="Merriweather" pitchFamily="34" charset="0"/>
                <a:ea typeface="Merriweather" pitchFamily="34" charset="-122"/>
                <a:cs typeface="Merriweather" pitchFamily="34" charset="-120"/>
              </a:rPr>
              <a:t>The Dissolution Phase (2018–2022)</a:t>
            </a:r>
            <a:endParaRPr lang="en-US" sz="1300" dirty="0"/>
          </a:p>
        </p:txBody>
      </p:sp>
      <p:sp>
        <p:nvSpPr>
          <p:cNvPr id="8" name="Text 5"/>
          <p:cNvSpPr/>
          <p:nvPr/>
        </p:nvSpPr>
        <p:spPr>
          <a:xfrm>
            <a:off x="839469" y="2979043"/>
            <a:ext cx="5143074" cy="295275"/>
          </a:xfrm>
          <a:prstGeom prst="rect">
            <a:avLst/>
          </a:prstGeom>
          <a:noFill/>
          <a:ln/>
        </p:spPr>
        <p:txBody>
          <a:bodyPr wrap="square" lIns="0" tIns="0" rIns="0" bIns="0" rtlCol="0" anchor="t">
            <a:normAutofit/>
          </a:bodyPr>
          <a:lstStyle/>
          <a:p>
            <a:pPr algn="l" indent="0" marL="0">
              <a:lnSpc>
                <a:spcPct val="109000"/>
              </a:lnSpc>
              <a:buNone/>
            </a:pPr>
            <a:r>
              <a:rPr lang="en-US" sz="850" dirty="0">
                <a:solidFill>
                  <a:srgbClr val="E2E6E9"/>
                </a:solidFill>
                <a:latin typeface="Merriweather" pitchFamily="34" charset="0"/>
                <a:ea typeface="Merriweather" pitchFamily="34" charset="-122"/>
                <a:cs typeface="Merriweather" pitchFamily="34" charset="-120"/>
              </a:rPr>
              <a:t>Questioning dogma, shedding certainty, and learning to embrace paradox as a spiritual practice rather than a crisis of faith.</a:t>
            </a:r>
            <a:endParaRPr lang="en-US" sz="850" dirty="0"/>
          </a:p>
        </p:txBody>
      </p:sp>
      <p:sp>
        <p:nvSpPr>
          <p:cNvPr id="9" name="Shape 6"/>
          <p:cNvSpPr/>
          <p:nvPr/>
        </p:nvSpPr>
        <p:spPr>
          <a:xfrm>
            <a:off x="6095848" y="2610545"/>
            <a:ext cx="5369684" cy="777081"/>
          </a:xfrm>
          <a:custGeom>
            <a:avLst/>
            <a:gdLst/>
            <a:ahLst/>
            <a:cxnLst/>
            <a:rect l="l" t="t" r="r" b="b"/>
            <a:pathLst>
              <a:path w="5369684" h="777081">
                <a:moveTo>
                  <a:pt x="0" y="0"/>
                </a:moveTo>
                <a:lnTo>
                  <a:pt x="5330018" y="0"/>
                </a:lnTo>
                <a:arcTo hR="39666" wR="39665" stAng="16200000" swAng="5400000"/>
                <a:lnTo>
                  <a:pt x="5369684" y="737415"/>
                </a:lnTo>
                <a:arcTo hR="39666" wR="39665" stAng="0" swAng="5400000"/>
                <a:lnTo>
                  <a:pt x="0" y="777081"/>
                </a:lnTo>
                <a:lnTo>
                  <a:pt x="0" y="0"/>
                </a:lnTo>
                <a:close/>
              </a:path>
            </a:pathLst>
          </a:custGeom>
          <a:solidFill>
            <a:srgbClr val="003180"/>
          </a:solidFill>
          <a:ln/>
        </p:spPr>
      </p:sp>
      <p:sp>
        <p:nvSpPr>
          <p:cNvPr id="10" name="Shape 7"/>
          <p:cNvSpPr/>
          <p:nvPr/>
        </p:nvSpPr>
        <p:spPr>
          <a:xfrm>
            <a:off x="6095848" y="2610545"/>
            <a:ext cx="12700" cy="777081"/>
          </a:xfrm>
          <a:prstGeom prst="roundRect">
            <a:avLst>
              <a:gd name="adj" fmla="val 49999"/>
            </a:avLst>
          </a:prstGeom>
          <a:solidFill>
            <a:srgbClr val="194A99"/>
          </a:solidFill>
          <a:ln/>
        </p:spPr>
      </p:sp>
      <p:sp>
        <p:nvSpPr>
          <p:cNvPr id="11" name="Text 8"/>
          <p:cNvSpPr/>
          <p:nvPr/>
        </p:nvSpPr>
        <p:spPr>
          <a:xfrm>
            <a:off x="6209152" y="2723852"/>
            <a:ext cx="5143074" cy="212427"/>
          </a:xfrm>
          <a:prstGeom prst="rect">
            <a:avLst/>
          </a:prstGeom>
          <a:noFill/>
          <a:ln/>
        </p:spPr>
        <p:txBody>
          <a:bodyPr wrap="none" lIns="0" tIns="0" rIns="0" bIns="0" rtlCol="0" anchor="t"/>
          <a:lstStyle/>
          <a:p>
            <a:pPr algn="l" indent="0" marL="0">
              <a:lnSpc>
                <a:spcPct val="104000"/>
              </a:lnSpc>
              <a:buNone/>
            </a:pPr>
            <a:r>
              <a:rPr lang="en-US" sz="1300" dirty="0">
                <a:solidFill>
                  <a:srgbClr val="E2E6E9"/>
                </a:solidFill>
                <a:latin typeface="Merriweather" pitchFamily="34" charset="0"/>
                <a:ea typeface="Merriweather" pitchFamily="34" charset="-122"/>
                <a:cs typeface="Merriweather" pitchFamily="34" charset="-120"/>
              </a:rPr>
              <a:t>The Integration Phase (2023–2026)</a:t>
            </a:r>
            <a:endParaRPr lang="en-US" sz="1300" dirty="0"/>
          </a:p>
        </p:txBody>
      </p:sp>
      <p:sp>
        <p:nvSpPr>
          <p:cNvPr id="12" name="Text 9"/>
          <p:cNvSpPr/>
          <p:nvPr/>
        </p:nvSpPr>
        <p:spPr>
          <a:xfrm>
            <a:off x="6209152" y="2979043"/>
            <a:ext cx="5143074" cy="295275"/>
          </a:xfrm>
          <a:prstGeom prst="rect">
            <a:avLst/>
          </a:prstGeom>
          <a:noFill/>
          <a:ln/>
        </p:spPr>
        <p:txBody>
          <a:bodyPr wrap="square" lIns="0" tIns="0" rIns="0" bIns="0" rtlCol="0" anchor="t">
            <a:normAutofit/>
          </a:bodyPr>
          <a:lstStyle/>
          <a:p>
            <a:pPr algn="l" indent="0" marL="0">
              <a:lnSpc>
                <a:spcPct val="109000"/>
              </a:lnSpc>
              <a:buNone/>
            </a:pPr>
            <a:r>
              <a:rPr lang="en-US" sz="850" dirty="0">
                <a:solidFill>
                  <a:srgbClr val="E2E6E9"/>
                </a:solidFill>
                <a:latin typeface="Merriweather" pitchFamily="34" charset="0"/>
                <a:ea typeface="Merriweather" pitchFamily="34" charset="-122"/>
                <a:cs typeface="Merriweather" pitchFamily="34" charset="-120"/>
              </a:rPr>
              <a:t>Synthesizing traditions, transcending categories, and becoming something entirely new — something with very large feet and an excellent relationship with forests.</a:t>
            </a:r>
            <a:endParaRPr lang="en-US" sz="850" dirty="0"/>
          </a:p>
        </p:txBody>
      </p:sp>
      <p:sp>
        <p:nvSpPr>
          <p:cNvPr id="13" name="Shape 10"/>
          <p:cNvSpPr/>
          <p:nvPr/>
        </p:nvSpPr>
        <p:spPr>
          <a:xfrm>
            <a:off x="719814" y="4780657"/>
            <a:ext cx="10752067" cy="12700"/>
          </a:xfrm>
          <a:prstGeom prst="roundRect">
            <a:avLst>
              <a:gd name="adj" fmla="val 49999"/>
            </a:avLst>
          </a:prstGeom>
          <a:solidFill>
            <a:srgbClr val="194A99"/>
          </a:solidFill>
          <a:ln/>
        </p:spPr>
      </p:sp>
      <p:sp>
        <p:nvSpPr>
          <p:cNvPr id="14" name="Shape 11"/>
          <p:cNvSpPr/>
          <p:nvPr/>
        </p:nvSpPr>
        <p:spPr>
          <a:xfrm>
            <a:off x="2837089" y="4440734"/>
            <a:ext cx="12700" cy="339923"/>
          </a:xfrm>
          <a:prstGeom prst="roundRect">
            <a:avLst>
              <a:gd name="adj" fmla="val 49999"/>
            </a:avLst>
          </a:prstGeom>
          <a:solidFill>
            <a:srgbClr val="194A99"/>
          </a:solidFill>
          <a:ln/>
        </p:spPr>
      </p:sp>
      <p:sp>
        <p:nvSpPr>
          <p:cNvPr id="15" name="Shape 12"/>
          <p:cNvSpPr/>
          <p:nvPr/>
        </p:nvSpPr>
        <p:spPr>
          <a:xfrm>
            <a:off x="2715946" y="4653161"/>
            <a:ext cx="254986" cy="254992"/>
          </a:xfrm>
          <a:prstGeom prst="roundRect">
            <a:avLst>
              <a:gd name="adj" fmla="val 18667"/>
            </a:avLst>
          </a:prstGeom>
          <a:solidFill>
            <a:srgbClr val="003180"/>
          </a:solidFill>
          <a:ln w="6350">
            <a:solidFill>
              <a:srgbClr val="194A99"/>
            </a:solidFill>
            <a:prstDash val="solid"/>
          </a:ln>
        </p:spPr>
      </p:sp>
      <p:sp>
        <p:nvSpPr>
          <p:cNvPr id="16" name="Text 13"/>
          <p:cNvSpPr/>
          <p:nvPr/>
        </p:nvSpPr>
        <p:spPr>
          <a:xfrm>
            <a:off x="2758460" y="4674443"/>
            <a:ext cx="169957" cy="212427"/>
          </a:xfrm>
          <a:prstGeom prst="rect">
            <a:avLst/>
          </a:prstGeom>
          <a:noFill/>
          <a:ln/>
        </p:spPr>
        <p:txBody>
          <a:bodyPr wrap="none" lIns="0" tIns="0" rIns="0" bIns="0" rtlCol="0" anchor="ctr"/>
          <a:lstStyle/>
          <a:p>
            <a:pPr algn="ctr" indent="0" marL="0">
              <a:lnSpc>
                <a:spcPct val="100000"/>
              </a:lnSpc>
              <a:buNone/>
            </a:pPr>
            <a:r>
              <a:rPr lang="en-US" sz="1300" dirty="0">
                <a:solidFill>
                  <a:srgbClr val="E2E6E9"/>
                </a:solidFill>
                <a:latin typeface="Merriweather" pitchFamily="34" charset="0"/>
                <a:ea typeface="Merriweather" pitchFamily="34" charset="-122"/>
                <a:cs typeface="Merriweather" pitchFamily="34" charset="-120"/>
              </a:rPr>
              <a:t>1</a:t>
            </a:r>
            <a:endParaRPr lang="en-US" sz="1300" dirty="0"/>
          </a:p>
        </p:txBody>
      </p:sp>
      <p:sp>
        <p:nvSpPr>
          <p:cNvPr id="17" name="Text 14"/>
          <p:cNvSpPr/>
          <p:nvPr/>
        </p:nvSpPr>
        <p:spPr>
          <a:xfrm>
            <a:off x="833119" y="3474244"/>
            <a:ext cx="4020640" cy="177105"/>
          </a:xfrm>
          <a:prstGeom prst="rect">
            <a:avLst/>
          </a:prstGeom>
          <a:noFill/>
          <a:ln/>
        </p:spPr>
        <p:txBody>
          <a:bodyPr wrap="none" lIns="0" tIns="0" rIns="0" bIns="0" rtlCol="0" anchor="t"/>
          <a:lstStyle/>
          <a:p>
            <a:pPr algn="ctr" indent="0" marL="0">
              <a:lnSpc>
                <a:spcPct val="104000"/>
              </a:lnSpc>
              <a:buNone/>
            </a:pPr>
            <a:r>
              <a:rPr lang="en-US" sz="1100" dirty="0">
                <a:solidFill>
                  <a:srgbClr val="E2E6E9"/>
                </a:solidFill>
                <a:latin typeface="Merriweather" pitchFamily="34" charset="0"/>
                <a:ea typeface="Merriweather" pitchFamily="34" charset="-122"/>
                <a:cs typeface="Merriweather" pitchFamily="34" charset="-120"/>
              </a:rPr>
              <a:t>2018–2019</a:t>
            </a:r>
            <a:endParaRPr lang="en-US" sz="1100" dirty="0"/>
          </a:p>
        </p:txBody>
      </p:sp>
      <p:sp>
        <p:nvSpPr>
          <p:cNvPr id="18" name="Text 15"/>
          <p:cNvSpPr/>
          <p:nvPr/>
        </p:nvSpPr>
        <p:spPr>
          <a:xfrm>
            <a:off x="833119" y="3694113"/>
            <a:ext cx="4020640" cy="633313"/>
          </a:xfrm>
          <a:prstGeom prst="rect">
            <a:avLst/>
          </a:prstGeom>
          <a:noFill/>
          <a:ln/>
        </p:spPr>
        <p:txBody>
          <a:bodyPr wrap="square" lIns="0" tIns="0" rIns="0" bIns="0" rtlCol="0" anchor="t"/>
          <a:lstStyle/>
          <a:p>
            <a:pPr algn="ctr" indent="0" marL="0">
              <a:lnSpc>
                <a:spcPct val="109000"/>
              </a:lnSpc>
              <a:spcAft>
                <a:spcPts val="300"/>
              </a:spcAft>
              <a:buNone/>
            </a:pPr>
            <a:r>
              <a:rPr lang="en-US" sz="850" b="1" dirty="0">
                <a:solidFill>
                  <a:srgbClr val="E2E6E9"/>
                </a:solidFill>
                <a:latin typeface="Merriweather Bold" pitchFamily="34" charset="0"/>
                <a:ea typeface="Merriweather Bold" pitchFamily="34" charset="-122"/>
                <a:cs typeface="Merriweather Bold" pitchFamily="34" charset="-120"/>
              </a:rPr>
              <a:t>Christian Heretic</a:t>
            </a:r>
            <a:endParaRPr lang="en-US" sz="850" dirty="0"/>
          </a:p>
          <a:p>
            <a:pPr algn="ctr" indent="0" marL="0">
              <a:lnSpc>
                <a:spcPct val="109000"/>
              </a:lnSpc>
              <a:buNone/>
            </a:pPr>
            <a:r>
              <a:rPr lang="en-US" sz="850" dirty="0">
                <a:solidFill>
                  <a:srgbClr val="E2E6E9"/>
                </a:solidFill>
                <a:latin typeface="Merriweather" pitchFamily="34" charset="0"/>
                <a:ea typeface="Merriweather" pitchFamily="34" charset="-122"/>
                <a:cs typeface="Merriweather" pitchFamily="34" charset="-120"/>
              </a:rPr>
              <a:t>Challenging orthodoxy from the inside. Seeking truth beyond doctrine, asking the questions the congregation politely ignored. God probably appreciated the honesty.</a:t>
            </a:r>
            <a:endParaRPr lang="en-US" sz="850" dirty="0"/>
          </a:p>
        </p:txBody>
      </p:sp>
      <p:sp>
        <p:nvSpPr>
          <p:cNvPr id="19" name="Shape 16"/>
          <p:cNvSpPr/>
          <p:nvPr/>
        </p:nvSpPr>
        <p:spPr>
          <a:xfrm>
            <a:off x="5005262" y="4780657"/>
            <a:ext cx="12700" cy="339923"/>
          </a:xfrm>
          <a:prstGeom prst="roundRect">
            <a:avLst>
              <a:gd name="adj" fmla="val 49999"/>
            </a:avLst>
          </a:prstGeom>
          <a:solidFill>
            <a:srgbClr val="194A99"/>
          </a:solidFill>
          <a:ln/>
        </p:spPr>
      </p:sp>
      <p:sp>
        <p:nvSpPr>
          <p:cNvPr id="20" name="Shape 17"/>
          <p:cNvSpPr/>
          <p:nvPr/>
        </p:nvSpPr>
        <p:spPr>
          <a:xfrm>
            <a:off x="4884119" y="4653161"/>
            <a:ext cx="254986" cy="254992"/>
          </a:xfrm>
          <a:prstGeom prst="roundRect">
            <a:avLst>
              <a:gd name="adj" fmla="val 18667"/>
            </a:avLst>
          </a:prstGeom>
          <a:solidFill>
            <a:srgbClr val="003180"/>
          </a:solidFill>
          <a:ln w="6350">
            <a:solidFill>
              <a:srgbClr val="194A99"/>
            </a:solidFill>
            <a:prstDash val="solid"/>
          </a:ln>
        </p:spPr>
      </p:sp>
      <p:sp>
        <p:nvSpPr>
          <p:cNvPr id="21" name="Text 18"/>
          <p:cNvSpPr/>
          <p:nvPr/>
        </p:nvSpPr>
        <p:spPr>
          <a:xfrm>
            <a:off x="4926633" y="4674443"/>
            <a:ext cx="169957" cy="212427"/>
          </a:xfrm>
          <a:prstGeom prst="rect">
            <a:avLst/>
          </a:prstGeom>
          <a:noFill/>
          <a:ln/>
        </p:spPr>
        <p:txBody>
          <a:bodyPr wrap="none" lIns="0" tIns="0" rIns="0" bIns="0" rtlCol="0" anchor="ctr"/>
          <a:lstStyle/>
          <a:p>
            <a:pPr algn="ctr" indent="0" marL="0">
              <a:lnSpc>
                <a:spcPct val="100000"/>
              </a:lnSpc>
              <a:buNone/>
            </a:pPr>
            <a:r>
              <a:rPr lang="en-US" sz="1300" dirty="0">
                <a:solidFill>
                  <a:srgbClr val="E2E6E9"/>
                </a:solidFill>
                <a:latin typeface="Merriweather" pitchFamily="34" charset="0"/>
                <a:ea typeface="Merriweather" pitchFamily="34" charset="-122"/>
                <a:cs typeface="Merriweather" pitchFamily="34" charset="-120"/>
              </a:rPr>
              <a:t>2</a:t>
            </a:r>
            <a:endParaRPr lang="en-US" sz="1300" dirty="0"/>
          </a:p>
        </p:txBody>
      </p:sp>
      <p:sp>
        <p:nvSpPr>
          <p:cNvPr id="22" name="Text 19"/>
          <p:cNvSpPr/>
          <p:nvPr/>
        </p:nvSpPr>
        <p:spPr>
          <a:xfrm>
            <a:off x="3001292" y="5233888"/>
            <a:ext cx="4020739" cy="177105"/>
          </a:xfrm>
          <a:prstGeom prst="rect">
            <a:avLst/>
          </a:prstGeom>
          <a:noFill/>
          <a:ln/>
        </p:spPr>
        <p:txBody>
          <a:bodyPr wrap="none" lIns="0" tIns="0" rIns="0" bIns="0" rtlCol="0" anchor="t"/>
          <a:lstStyle/>
          <a:p>
            <a:pPr algn="ctr" indent="0" marL="0">
              <a:lnSpc>
                <a:spcPct val="104000"/>
              </a:lnSpc>
              <a:buNone/>
            </a:pPr>
            <a:r>
              <a:rPr lang="en-US" sz="1100" dirty="0">
                <a:solidFill>
                  <a:srgbClr val="E2E6E9"/>
                </a:solidFill>
                <a:latin typeface="Merriweather" pitchFamily="34" charset="0"/>
                <a:ea typeface="Merriweather" pitchFamily="34" charset="-122"/>
                <a:cs typeface="Merriweather" pitchFamily="34" charset="-120"/>
              </a:rPr>
              <a:t>2020–2021</a:t>
            </a:r>
            <a:endParaRPr lang="en-US" sz="1100" dirty="0"/>
          </a:p>
        </p:txBody>
      </p:sp>
      <p:sp>
        <p:nvSpPr>
          <p:cNvPr id="23" name="Text 20"/>
          <p:cNvSpPr/>
          <p:nvPr/>
        </p:nvSpPr>
        <p:spPr>
          <a:xfrm>
            <a:off x="3001292" y="5453757"/>
            <a:ext cx="4020739" cy="485676"/>
          </a:xfrm>
          <a:prstGeom prst="rect">
            <a:avLst/>
          </a:prstGeom>
          <a:noFill/>
          <a:ln/>
        </p:spPr>
        <p:txBody>
          <a:bodyPr wrap="square" lIns="0" tIns="0" rIns="0" bIns="0" rtlCol="0" anchor="t"/>
          <a:lstStyle/>
          <a:p>
            <a:pPr algn="ctr" indent="0" marL="0">
              <a:lnSpc>
                <a:spcPct val="109000"/>
              </a:lnSpc>
              <a:spcAft>
                <a:spcPts val="300"/>
              </a:spcAft>
              <a:buNone/>
            </a:pPr>
            <a:r>
              <a:rPr lang="en-US" sz="850" b="1" dirty="0">
                <a:solidFill>
                  <a:srgbClr val="E2E6E9"/>
                </a:solidFill>
                <a:latin typeface="Merriweather Bold" pitchFamily="34" charset="0"/>
                <a:ea typeface="Merriweather Bold" pitchFamily="34" charset="-122"/>
                <a:cs typeface="Merriweather Bold" pitchFamily="34" charset="-120"/>
              </a:rPr>
              <a:t>Buddhist Wanderer</a:t>
            </a:r>
            <a:endParaRPr lang="en-US" sz="850" dirty="0"/>
          </a:p>
          <a:p>
            <a:pPr algn="ctr" indent="0" marL="0">
              <a:lnSpc>
                <a:spcPct val="109000"/>
              </a:lnSpc>
              <a:buNone/>
            </a:pPr>
            <a:r>
              <a:rPr lang="en-US" sz="850" dirty="0">
                <a:solidFill>
                  <a:srgbClr val="E2E6E9"/>
                </a:solidFill>
                <a:latin typeface="Merriweather" pitchFamily="34" charset="0"/>
                <a:ea typeface="Merriweather" pitchFamily="34" charset="-122"/>
                <a:cs typeface="Merriweather" pitchFamily="34" charset="-120"/>
              </a:rPr>
              <a:t>Discovering emptiness — the good kind. Impermanence, non-attachment, and the radical comfort of having no fixed self to defend.</a:t>
            </a:r>
            <a:endParaRPr lang="en-US" sz="850" dirty="0"/>
          </a:p>
        </p:txBody>
      </p:sp>
      <p:sp>
        <p:nvSpPr>
          <p:cNvPr id="24" name="Shape 21"/>
          <p:cNvSpPr/>
          <p:nvPr/>
        </p:nvSpPr>
        <p:spPr>
          <a:xfrm>
            <a:off x="7173535" y="4440734"/>
            <a:ext cx="12700" cy="339923"/>
          </a:xfrm>
          <a:prstGeom prst="roundRect">
            <a:avLst>
              <a:gd name="adj" fmla="val 49999"/>
            </a:avLst>
          </a:prstGeom>
          <a:solidFill>
            <a:srgbClr val="194A99"/>
          </a:solidFill>
          <a:ln/>
        </p:spPr>
      </p:sp>
      <p:sp>
        <p:nvSpPr>
          <p:cNvPr id="25" name="Shape 22"/>
          <p:cNvSpPr/>
          <p:nvPr/>
        </p:nvSpPr>
        <p:spPr>
          <a:xfrm>
            <a:off x="7052392" y="4653161"/>
            <a:ext cx="254986" cy="254992"/>
          </a:xfrm>
          <a:prstGeom prst="roundRect">
            <a:avLst>
              <a:gd name="adj" fmla="val 18667"/>
            </a:avLst>
          </a:prstGeom>
          <a:solidFill>
            <a:srgbClr val="003180"/>
          </a:solidFill>
          <a:ln w="6350">
            <a:solidFill>
              <a:srgbClr val="194A99"/>
            </a:solidFill>
            <a:prstDash val="solid"/>
          </a:ln>
        </p:spPr>
      </p:sp>
      <p:sp>
        <p:nvSpPr>
          <p:cNvPr id="26" name="Text 23"/>
          <p:cNvSpPr/>
          <p:nvPr/>
        </p:nvSpPr>
        <p:spPr>
          <a:xfrm>
            <a:off x="7094906" y="4674443"/>
            <a:ext cx="169957" cy="212427"/>
          </a:xfrm>
          <a:prstGeom prst="rect">
            <a:avLst/>
          </a:prstGeom>
          <a:noFill/>
          <a:ln/>
        </p:spPr>
        <p:txBody>
          <a:bodyPr wrap="none" lIns="0" tIns="0" rIns="0" bIns="0" rtlCol="0" anchor="ctr"/>
          <a:lstStyle/>
          <a:p>
            <a:pPr algn="ctr" indent="0" marL="0">
              <a:lnSpc>
                <a:spcPct val="100000"/>
              </a:lnSpc>
              <a:buNone/>
            </a:pPr>
            <a:r>
              <a:rPr lang="en-US" sz="1300" dirty="0">
                <a:solidFill>
                  <a:srgbClr val="E2E6E9"/>
                </a:solidFill>
                <a:latin typeface="Merriweather" pitchFamily="34" charset="0"/>
                <a:ea typeface="Merriweather" pitchFamily="34" charset="-122"/>
                <a:cs typeface="Merriweather" pitchFamily="34" charset="-120"/>
              </a:rPr>
              <a:t>3</a:t>
            </a:r>
            <a:endParaRPr lang="en-US" sz="1300" dirty="0"/>
          </a:p>
        </p:txBody>
      </p:sp>
      <p:sp>
        <p:nvSpPr>
          <p:cNvPr id="27" name="Text 24"/>
          <p:cNvSpPr/>
          <p:nvPr/>
        </p:nvSpPr>
        <p:spPr>
          <a:xfrm>
            <a:off x="5169564" y="3474244"/>
            <a:ext cx="4020739" cy="177105"/>
          </a:xfrm>
          <a:prstGeom prst="rect">
            <a:avLst/>
          </a:prstGeom>
          <a:noFill/>
          <a:ln/>
        </p:spPr>
        <p:txBody>
          <a:bodyPr wrap="none" lIns="0" tIns="0" rIns="0" bIns="0" rtlCol="0" anchor="t"/>
          <a:lstStyle/>
          <a:p>
            <a:pPr algn="ctr" indent="0" marL="0">
              <a:lnSpc>
                <a:spcPct val="104000"/>
              </a:lnSpc>
              <a:buNone/>
            </a:pPr>
            <a:r>
              <a:rPr lang="en-US" sz="1100" dirty="0">
                <a:solidFill>
                  <a:srgbClr val="E2E6E9"/>
                </a:solidFill>
                <a:latin typeface="Merriweather" pitchFamily="34" charset="0"/>
                <a:ea typeface="Merriweather" pitchFamily="34" charset="-122"/>
                <a:cs typeface="Merriweather" pitchFamily="34" charset="-120"/>
              </a:rPr>
              <a:t>2022–2023</a:t>
            </a:r>
            <a:endParaRPr lang="en-US" sz="1100" dirty="0"/>
          </a:p>
        </p:txBody>
      </p:sp>
      <p:sp>
        <p:nvSpPr>
          <p:cNvPr id="28" name="Text 25"/>
          <p:cNvSpPr/>
          <p:nvPr/>
        </p:nvSpPr>
        <p:spPr>
          <a:xfrm>
            <a:off x="5169564" y="3694113"/>
            <a:ext cx="4020739" cy="485676"/>
          </a:xfrm>
          <a:prstGeom prst="rect">
            <a:avLst/>
          </a:prstGeom>
          <a:noFill/>
          <a:ln/>
        </p:spPr>
        <p:txBody>
          <a:bodyPr wrap="square" lIns="0" tIns="0" rIns="0" bIns="0" rtlCol="0" anchor="t"/>
          <a:lstStyle/>
          <a:p>
            <a:pPr algn="ctr" indent="0" marL="0">
              <a:lnSpc>
                <a:spcPct val="109000"/>
              </a:lnSpc>
              <a:spcAft>
                <a:spcPts val="300"/>
              </a:spcAft>
              <a:buNone/>
            </a:pPr>
            <a:r>
              <a:rPr lang="en-US" sz="850" b="1" dirty="0">
                <a:solidFill>
                  <a:srgbClr val="E2E6E9"/>
                </a:solidFill>
                <a:latin typeface="Merriweather Bold" pitchFamily="34" charset="0"/>
                <a:ea typeface="Merriweather Bold" pitchFamily="34" charset="-122"/>
                <a:cs typeface="Merriweather Bold" pitchFamily="34" charset="-120"/>
              </a:rPr>
              <a:t>Hindu Synthesis</a:t>
            </a:r>
            <a:endParaRPr lang="en-US" sz="850" dirty="0"/>
          </a:p>
          <a:p>
            <a:pPr algn="ctr" indent="0" marL="0">
              <a:lnSpc>
                <a:spcPct val="109000"/>
              </a:lnSpc>
              <a:buNone/>
            </a:pPr>
            <a:r>
              <a:rPr lang="en-US" sz="850" dirty="0">
                <a:solidFill>
                  <a:srgbClr val="E2E6E9"/>
                </a:solidFill>
                <a:latin typeface="Merriweather" pitchFamily="34" charset="0"/>
                <a:ea typeface="Merriweather" pitchFamily="34" charset="-122"/>
                <a:cs typeface="Merriweather" pitchFamily="34" charset="-120"/>
              </a:rPr>
              <a:t>Karma, dharma, and the interconnected self. All paths lead somewhere. Some lead to the same place wearing different hats.</a:t>
            </a:r>
            <a:endParaRPr lang="en-US" sz="850" dirty="0"/>
          </a:p>
        </p:txBody>
      </p:sp>
      <p:sp>
        <p:nvSpPr>
          <p:cNvPr id="29" name="Shape 26"/>
          <p:cNvSpPr/>
          <p:nvPr/>
        </p:nvSpPr>
        <p:spPr>
          <a:xfrm>
            <a:off x="9341807" y="4780657"/>
            <a:ext cx="12700" cy="339923"/>
          </a:xfrm>
          <a:prstGeom prst="roundRect">
            <a:avLst>
              <a:gd name="adj" fmla="val 49999"/>
            </a:avLst>
          </a:prstGeom>
          <a:solidFill>
            <a:srgbClr val="194A99"/>
          </a:solidFill>
          <a:ln/>
        </p:spPr>
      </p:sp>
      <p:sp>
        <p:nvSpPr>
          <p:cNvPr id="30" name="Shape 27"/>
          <p:cNvSpPr/>
          <p:nvPr/>
        </p:nvSpPr>
        <p:spPr>
          <a:xfrm>
            <a:off x="9220664" y="4653161"/>
            <a:ext cx="254986" cy="254992"/>
          </a:xfrm>
          <a:prstGeom prst="roundRect">
            <a:avLst>
              <a:gd name="adj" fmla="val 18667"/>
            </a:avLst>
          </a:prstGeom>
          <a:solidFill>
            <a:srgbClr val="003180"/>
          </a:solidFill>
          <a:ln w="6350">
            <a:solidFill>
              <a:srgbClr val="194A99"/>
            </a:solidFill>
            <a:prstDash val="solid"/>
          </a:ln>
        </p:spPr>
      </p:sp>
      <p:sp>
        <p:nvSpPr>
          <p:cNvPr id="31" name="Text 28"/>
          <p:cNvSpPr/>
          <p:nvPr/>
        </p:nvSpPr>
        <p:spPr>
          <a:xfrm>
            <a:off x="9263178" y="4674443"/>
            <a:ext cx="169957" cy="212427"/>
          </a:xfrm>
          <a:prstGeom prst="rect">
            <a:avLst/>
          </a:prstGeom>
          <a:noFill/>
          <a:ln/>
        </p:spPr>
        <p:txBody>
          <a:bodyPr wrap="none" lIns="0" tIns="0" rIns="0" bIns="0" rtlCol="0" anchor="ctr"/>
          <a:lstStyle/>
          <a:p>
            <a:pPr algn="ctr" indent="0" marL="0">
              <a:lnSpc>
                <a:spcPct val="100000"/>
              </a:lnSpc>
              <a:buNone/>
            </a:pPr>
            <a:r>
              <a:rPr lang="en-US" sz="1300" dirty="0">
                <a:solidFill>
                  <a:srgbClr val="E2E6E9"/>
                </a:solidFill>
                <a:latin typeface="Merriweather" pitchFamily="34" charset="0"/>
                <a:ea typeface="Merriweather" pitchFamily="34" charset="-122"/>
                <a:cs typeface="Merriweather" pitchFamily="34" charset="-120"/>
              </a:rPr>
              <a:t>4</a:t>
            </a:r>
            <a:endParaRPr lang="en-US" sz="1300" dirty="0"/>
          </a:p>
        </p:txBody>
      </p:sp>
      <p:sp>
        <p:nvSpPr>
          <p:cNvPr id="32" name="Text 29"/>
          <p:cNvSpPr/>
          <p:nvPr/>
        </p:nvSpPr>
        <p:spPr>
          <a:xfrm>
            <a:off x="7337837" y="5233888"/>
            <a:ext cx="4020739" cy="177105"/>
          </a:xfrm>
          <a:prstGeom prst="rect">
            <a:avLst/>
          </a:prstGeom>
          <a:noFill/>
          <a:ln/>
        </p:spPr>
        <p:txBody>
          <a:bodyPr wrap="none" lIns="0" tIns="0" rIns="0" bIns="0" rtlCol="0" anchor="t"/>
          <a:lstStyle/>
          <a:p>
            <a:pPr algn="ctr" indent="0" marL="0">
              <a:lnSpc>
                <a:spcPct val="104000"/>
              </a:lnSpc>
              <a:buNone/>
            </a:pPr>
            <a:r>
              <a:rPr lang="en-US" sz="1100" dirty="0">
                <a:solidFill>
                  <a:srgbClr val="E2E6E9"/>
                </a:solidFill>
                <a:latin typeface="Merriweather" pitchFamily="34" charset="0"/>
                <a:ea typeface="Merriweather" pitchFamily="34" charset="-122"/>
                <a:cs typeface="Merriweather" pitchFamily="34" charset="-120"/>
              </a:rPr>
              <a:t>2024–2026</a:t>
            </a:r>
            <a:endParaRPr lang="en-US" sz="1100" dirty="0"/>
          </a:p>
        </p:txBody>
      </p:sp>
      <p:sp>
        <p:nvSpPr>
          <p:cNvPr id="33" name="Text 30"/>
          <p:cNvSpPr/>
          <p:nvPr/>
        </p:nvSpPr>
        <p:spPr>
          <a:xfrm>
            <a:off x="7337837" y="5453757"/>
            <a:ext cx="4020739" cy="485676"/>
          </a:xfrm>
          <a:prstGeom prst="rect">
            <a:avLst/>
          </a:prstGeom>
          <a:noFill/>
          <a:ln/>
        </p:spPr>
        <p:txBody>
          <a:bodyPr wrap="square" lIns="0" tIns="0" rIns="0" bIns="0" rtlCol="0" anchor="t"/>
          <a:lstStyle/>
          <a:p>
            <a:pPr algn="ctr" indent="0" marL="0">
              <a:lnSpc>
                <a:spcPct val="109000"/>
              </a:lnSpc>
              <a:spcAft>
                <a:spcPts val="300"/>
              </a:spcAft>
              <a:buNone/>
            </a:pPr>
            <a:r>
              <a:rPr lang="en-US" sz="850" b="1" dirty="0">
                <a:solidFill>
                  <a:srgbClr val="E2E6E9"/>
                </a:solidFill>
                <a:latin typeface="Merriweather Bold" pitchFamily="34" charset="0"/>
                <a:ea typeface="Merriweather Bold" pitchFamily="34" charset="-122"/>
                <a:cs typeface="Merriweather Bold" pitchFamily="34" charset="-120"/>
              </a:rPr>
              <a:t>Subgenius Yeti</a:t>
            </a:r>
            <a:endParaRPr lang="en-US" sz="850" dirty="0"/>
          </a:p>
          <a:p>
            <a:pPr algn="ctr" indent="0" marL="0">
              <a:lnSpc>
                <a:spcPct val="109000"/>
              </a:lnSpc>
              <a:buNone/>
            </a:pPr>
            <a:r>
              <a:rPr lang="en-US" sz="850" dirty="0">
                <a:solidFill>
                  <a:srgbClr val="E2E6E9"/>
                </a:solidFill>
                <a:latin typeface="Merriweather" pitchFamily="34" charset="0"/>
                <a:ea typeface="Merriweather" pitchFamily="34" charset="-122"/>
                <a:cs typeface="Merriweather" pitchFamily="34" charset="-120"/>
              </a:rPr>
              <a:t>Embracing Slack. Embracing cosmic absurdity. Embracing fur. The forest is the temple. Bigfoot is the bodhisattva. Praise "Bob."</a:t>
            </a:r>
            <a:endParaRPr lang="en-US" sz="850" dirty="0"/>
          </a:p>
        </p:txBody>
      </p:sp>
      <p:sp>
        <p:nvSpPr>
          <p:cNvPr id="34" name="Shape 31"/>
          <p:cNvSpPr/>
          <p:nvPr/>
        </p:nvSpPr>
        <p:spPr>
          <a:xfrm>
            <a:off x="719814" y="6019701"/>
            <a:ext cx="10752067" cy="339725"/>
          </a:xfrm>
          <a:prstGeom prst="roundRect">
            <a:avLst>
              <a:gd name="adj" fmla="val 14011"/>
            </a:avLst>
          </a:prstGeom>
          <a:solidFill>
            <a:srgbClr val="003180"/>
          </a:solidFill>
          <a:ln/>
        </p:spPr>
      </p:sp>
      <p:pic>
        <p:nvPicPr>
          <p:cNvPr id="35" name="Image 1" descr="preencoded.png">    </p:cNvPr>
          <p:cNvPicPr>
            <a:picLocks noChangeAspect="1"/>
          </p:cNvPicPr>
          <p:nvPr/>
        </p:nvPicPr>
        <p:blipFill>
          <a:blip r:embed="rId2"/>
          <a:stretch>
            <a:fillRect/>
          </a:stretch>
        </p:blipFill>
        <p:spPr>
          <a:xfrm>
            <a:off x="833119" y="6121698"/>
            <a:ext cx="141582" cy="113308"/>
          </a:xfrm>
          <a:prstGeom prst="rect">
            <a:avLst/>
          </a:prstGeom>
        </p:spPr>
      </p:pic>
      <p:sp>
        <p:nvSpPr>
          <p:cNvPr id="36" name="Text 32"/>
          <p:cNvSpPr/>
          <p:nvPr/>
        </p:nvSpPr>
        <p:spPr>
          <a:xfrm>
            <a:off x="1088006" y="6119316"/>
            <a:ext cx="10880155" cy="147638"/>
          </a:xfrm>
          <a:prstGeom prst="rect">
            <a:avLst/>
          </a:prstGeom>
          <a:noFill/>
          <a:ln/>
        </p:spPr>
        <p:txBody>
          <a:bodyPr wrap="none" lIns="0" tIns="0" rIns="0" bIns="0" rtlCol="0" anchor="t"/>
          <a:lstStyle/>
          <a:p>
            <a:pPr algn="l" indent="0" marL="0">
              <a:lnSpc>
                <a:spcPct val="109000"/>
              </a:lnSpc>
              <a:buNone/>
            </a:pPr>
            <a:r>
              <a:rPr lang="en-US" sz="850" dirty="0">
                <a:solidFill>
                  <a:srgbClr val="FFFFFF"/>
                </a:solidFill>
                <a:latin typeface="Merriweather" pitchFamily="34" charset="0"/>
                <a:ea typeface="Merriweather" pitchFamily="34" charset="-122"/>
                <a:cs typeface="Merriweather" pitchFamily="34" charset="-120"/>
              </a:rPr>
              <a:t>The UniBiTri Proportions reveal: </a:t>
            </a:r>
            <a:pPr algn="l" indent="0" marL="0">
              <a:lnSpc>
                <a:spcPct val="109000"/>
              </a:lnSpc>
              <a:buNone/>
            </a:pPr>
            <a:r>
              <a:rPr lang="en-US" sz="850" b="1" dirty="0">
                <a:solidFill>
                  <a:srgbClr val="FFFFFF"/>
                </a:solidFill>
                <a:latin typeface="Merriweather Bold" pitchFamily="34" charset="0"/>
                <a:ea typeface="Merriweather Bold" pitchFamily="34" charset="-122"/>
                <a:cs typeface="Merriweather Bold" pitchFamily="34" charset="-120"/>
              </a:rPr>
              <a:t>One metamorphosis. Two phases. Three traditions.</a:t>
            </a:r>
            <a:pPr algn="l" indent="0" marL="0">
              <a:lnSpc>
                <a:spcPct val="109000"/>
              </a:lnSpc>
              <a:buNone/>
            </a:pPr>
            <a:r>
              <a:rPr lang="en-US" sz="850" dirty="0">
                <a:solidFill>
                  <a:srgbClr val="FFFFFF"/>
                </a:solidFill>
                <a:latin typeface="Merriweather" pitchFamily="34" charset="0"/>
                <a:ea typeface="Merriweather" pitchFamily="34" charset="-122"/>
                <a:cs typeface="Merriweather" pitchFamily="34" charset="-120"/>
              </a:rPr>
              <a:t> The Yeti does not arrive — the Yeti was always there, waiting in the theological underbrush.</a:t>
            </a:r>
            <a:endParaRPr lang="en-US" sz="8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19814" y="850007"/>
            <a:ext cx="10752067" cy="562372"/>
          </a:xfrm>
          <a:prstGeom prst="rect">
            <a:avLst/>
          </a:prstGeom>
          <a:noFill/>
          <a:ln/>
        </p:spPr>
        <p:txBody>
          <a:bodyPr wrap="none" lIns="0" tIns="0" rIns="0" bIns="0" rtlCol="0" anchor="t"/>
          <a:lstStyle/>
          <a:p>
            <a:pPr algn="l" indent="0" marL="0">
              <a:lnSpc>
                <a:spcPct val="104000"/>
              </a:lnSpc>
              <a:buNone/>
            </a:pPr>
            <a:r>
              <a:rPr lang="en-US" sz="3500" dirty="0">
                <a:solidFill>
                  <a:srgbClr val="2E2F23"/>
                </a:solidFill>
                <a:latin typeface="Merriweather" pitchFamily="34" charset="0"/>
                <a:ea typeface="Merriweather" pitchFamily="34" charset="-122"/>
                <a:cs typeface="Merriweather" pitchFamily="34" charset="-120"/>
              </a:rPr>
              <a:t>Gathering Your Elements</a:t>
            </a:r>
            <a:endParaRPr lang="en-US" sz="3500" dirty="0"/>
          </a:p>
        </p:txBody>
      </p:sp>
      <p:sp>
        <p:nvSpPr>
          <p:cNvPr id="3" name="Text 1"/>
          <p:cNvSpPr/>
          <p:nvPr/>
        </p:nvSpPr>
        <p:spPr>
          <a:xfrm>
            <a:off x="719814" y="1682254"/>
            <a:ext cx="11361652" cy="287933"/>
          </a:xfrm>
          <a:prstGeom prst="rect">
            <a:avLst/>
          </a:prstGeom>
          <a:noFill/>
          <a:ln/>
        </p:spPr>
        <p:txBody>
          <a:bodyPr wrap="none" lIns="0" tIns="0" rIns="0" bIns="0" rtlCol="0" anchor="t"/>
          <a:lstStyle/>
          <a:p>
            <a:pPr algn="l" indent="0" marL="0">
              <a:lnSpc>
                <a:spcPct val="133000"/>
              </a:lnSpc>
              <a:buNone/>
            </a:pPr>
            <a:r>
              <a:rPr lang="en-US" sz="1400" dirty="0">
                <a:solidFill>
                  <a:srgbClr val="E2E6E9"/>
                </a:solidFill>
                <a:latin typeface="Merriweather" pitchFamily="34" charset="0"/>
                <a:ea typeface="Merriweather" pitchFamily="34" charset="-122"/>
                <a:cs typeface="Merriweather" pitchFamily="34" charset="-120"/>
              </a:rPr>
              <a:t>Building a powerful mood board starts with knowing where to look and how to choose with intention.</a:t>
            </a:r>
            <a:endParaRPr lang="en-US" sz="1400" dirty="0"/>
          </a:p>
        </p:txBody>
      </p:sp>
      <p:sp>
        <p:nvSpPr>
          <p:cNvPr id="4" name="Shape 2"/>
          <p:cNvSpPr/>
          <p:nvPr/>
        </p:nvSpPr>
        <p:spPr>
          <a:xfrm>
            <a:off x="719814" y="2172593"/>
            <a:ext cx="10752067" cy="1969591"/>
          </a:xfrm>
          <a:prstGeom prst="roundRect">
            <a:avLst>
              <a:gd name="adj" fmla="val 3838"/>
            </a:avLst>
          </a:prstGeom>
          <a:solidFill>
            <a:srgbClr val="003180"/>
          </a:solidFill>
          <a:ln w="6350">
            <a:solidFill>
              <a:srgbClr val="194A99"/>
            </a:solidFill>
            <a:prstDash val="solid"/>
          </a:ln>
        </p:spPr>
      </p:sp>
      <p:sp>
        <p:nvSpPr>
          <p:cNvPr id="5" name="Shape 3"/>
          <p:cNvSpPr/>
          <p:nvPr/>
        </p:nvSpPr>
        <p:spPr>
          <a:xfrm>
            <a:off x="726164" y="2178943"/>
            <a:ext cx="5369684" cy="1956891"/>
          </a:xfrm>
          <a:custGeom>
            <a:avLst/>
            <a:gdLst/>
            <a:ahLst/>
            <a:cxnLst/>
            <a:rect l="l" t="t" r="r" b="b"/>
            <a:pathLst>
              <a:path w="5369684" h="1956891">
                <a:moveTo>
                  <a:pt x="62992" y="0"/>
                </a:moveTo>
                <a:lnTo>
                  <a:pt x="5369684" y="0"/>
                </a:lnTo>
                <a:lnTo>
                  <a:pt x="5369684" y="1956891"/>
                </a:lnTo>
                <a:lnTo>
                  <a:pt x="62992" y="1956891"/>
                </a:lnTo>
                <a:arcTo hR="62994" wR="62992" stAng="5400000" swAng="5400000"/>
                <a:lnTo>
                  <a:pt x="0" y="62994"/>
                </a:lnTo>
                <a:arcTo hR="62994" wR="62992" stAng="10800000" swAng="5400000"/>
                <a:close/>
              </a:path>
            </a:pathLst>
          </a:custGeom>
          <a:solidFill>
            <a:srgbClr val="003180"/>
          </a:solidFill>
          <a:ln/>
        </p:spPr>
      </p:sp>
      <p:sp>
        <p:nvSpPr>
          <p:cNvPr id="6" name="Text 4"/>
          <p:cNvSpPr/>
          <p:nvPr/>
        </p:nvSpPr>
        <p:spPr>
          <a:xfrm>
            <a:off x="906043" y="2358827"/>
            <a:ext cx="5009925" cy="337443"/>
          </a:xfrm>
          <a:prstGeom prst="rect">
            <a:avLst/>
          </a:prstGeom>
          <a:noFill/>
          <a:ln/>
        </p:spPr>
        <p:txBody>
          <a:bodyPr wrap="none" lIns="0" tIns="0" rIns="0" bIns="0" rtlCol="0" anchor="t"/>
          <a:lstStyle/>
          <a:p>
            <a:pPr algn="l" indent="0" marL="0">
              <a:lnSpc>
                <a:spcPct val="104000"/>
              </a:lnSpc>
              <a:buNone/>
            </a:pPr>
            <a:r>
              <a:rPr lang="en-US" sz="2100" dirty="0">
                <a:solidFill>
                  <a:srgbClr val="E2E6E9"/>
                </a:solidFill>
                <a:latin typeface="Merriweather" pitchFamily="34" charset="0"/>
                <a:ea typeface="Merriweather" pitchFamily="34" charset="-122"/>
                <a:cs typeface="Merriweather" pitchFamily="34" charset="-120"/>
              </a:rPr>
              <a:t>Sourcing Visual Inspiration</a:t>
            </a:r>
            <a:endParaRPr lang="en-US" sz="2100" dirty="0"/>
          </a:p>
        </p:txBody>
      </p:sp>
      <p:sp>
        <p:nvSpPr>
          <p:cNvPr id="7" name="Text 5"/>
          <p:cNvSpPr/>
          <p:nvPr/>
        </p:nvSpPr>
        <p:spPr>
          <a:xfrm>
            <a:off x="906043" y="2804220"/>
            <a:ext cx="5009925" cy="1151731"/>
          </a:xfrm>
          <a:prstGeom prst="rect">
            <a:avLst/>
          </a:prstGeom>
          <a:noFill/>
          <a:ln/>
        </p:spPr>
        <p:txBody>
          <a:bodyPr wrap="square" lIns="0" tIns="0" rIns="0" bIns="0" rtlCol="0" anchor="t">
            <a:normAutofit/>
          </a:bodyPr>
          <a:lstStyle/>
          <a:p>
            <a:pPr algn="l" indent="0" marL="0">
              <a:lnSpc>
                <a:spcPct val="133000"/>
              </a:lnSpc>
              <a:buNone/>
            </a:pPr>
            <a:r>
              <a:rPr lang="en-US" sz="1400" dirty="0">
                <a:solidFill>
                  <a:srgbClr val="E2E6E9"/>
                </a:solidFill>
                <a:latin typeface="Merriweather" pitchFamily="34" charset="0"/>
                <a:ea typeface="Merriweather" pitchFamily="34" charset="-122"/>
                <a:cs typeface="Merriweather" pitchFamily="34" charset="-120"/>
              </a:rPr>
              <a:t>Draw from diverse sources — internet platforms, brand assets, original photography, magazine clippings, and screenshots of designs you admire. Cast a wide net and collect more than you think you'll need.</a:t>
            </a:r>
            <a:endParaRPr lang="en-US" sz="1400" dirty="0"/>
          </a:p>
        </p:txBody>
      </p:sp>
      <p:sp>
        <p:nvSpPr>
          <p:cNvPr id="8" name="Shape 6"/>
          <p:cNvSpPr/>
          <p:nvPr/>
        </p:nvSpPr>
        <p:spPr>
          <a:xfrm>
            <a:off x="6095848" y="2178943"/>
            <a:ext cx="5369684" cy="1956891"/>
          </a:xfrm>
          <a:custGeom>
            <a:avLst/>
            <a:gdLst/>
            <a:ahLst/>
            <a:cxnLst/>
            <a:rect l="l" t="t" r="r" b="b"/>
            <a:pathLst>
              <a:path w="5369684" h="1956891">
                <a:moveTo>
                  <a:pt x="0" y="0"/>
                </a:moveTo>
                <a:lnTo>
                  <a:pt x="5306692" y="0"/>
                </a:lnTo>
                <a:arcTo hR="62994" wR="62992" stAng="16200000" swAng="5400000"/>
                <a:lnTo>
                  <a:pt x="5369684" y="1893898"/>
                </a:lnTo>
                <a:arcTo hR="62994" wR="62992" stAng="0" swAng="5400000"/>
                <a:lnTo>
                  <a:pt x="0" y="1956891"/>
                </a:lnTo>
                <a:lnTo>
                  <a:pt x="0" y="0"/>
                </a:lnTo>
                <a:close/>
              </a:path>
            </a:pathLst>
          </a:custGeom>
          <a:solidFill>
            <a:srgbClr val="003180"/>
          </a:solidFill>
          <a:ln/>
        </p:spPr>
      </p:sp>
      <p:sp>
        <p:nvSpPr>
          <p:cNvPr id="9" name="Shape 7"/>
          <p:cNvSpPr/>
          <p:nvPr/>
        </p:nvSpPr>
        <p:spPr>
          <a:xfrm>
            <a:off x="6095848" y="2178943"/>
            <a:ext cx="25399" cy="1956891"/>
          </a:xfrm>
          <a:prstGeom prst="roundRect">
            <a:avLst>
              <a:gd name="adj" fmla="val 50001"/>
            </a:avLst>
          </a:prstGeom>
          <a:solidFill>
            <a:srgbClr val="194A99"/>
          </a:solidFill>
          <a:ln/>
        </p:spPr>
      </p:sp>
      <p:sp>
        <p:nvSpPr>
          <p:cNvPr id="10" name="Text 8"/>
          <p:cNvSpPr/>
          <p:nvPr/>
        </p:nvSpPr>
        <p:spPr>
          <a:xfrm>
            <a:off x="6275727" y="2358827"/>
            <a:ext cx="5009925" cy="337443"/>
          </a:xfrm>
          <a:prstGeom prst="rect">
            <a:avLst/>
          </a:prstGeom>
          <a:noFill/>
          <a:ln/>
        </p:spPr>
        <p:txBody>
          <a:bodyPr wrap="none" lIns="0" tIns="0" rIns="0" bIns="0" rtlCol="0" anchor="t"/>
          <a:lstStyle/>
          <a:p>
            <a:pPr algn="l" indent="0" marL="0">
              <a:lnSpc>
                <a:spcPct val="104000"/>
              </a:lnSpc>
              <a:buNone/>
            </a:pPr>
            <a:r>
              <a:rPr lang="en-US" sz="2100" dirty="0">
                <a:solidFill>
                  <a:srgbClr val="E2E6E9"/>
                </a:solidFill>
                <a:latin typeface="Merriweather" pitchFamily="34" charset="0"/>
                <a:ea typeface="Merriweather" pitchFamily="34" charset="-122"/>
                <a:cs typeface="Merriweather" pitchFamily="34" charset="-120"/>
              </a:rPr>
              <a:t>Strategic Curation</a:t>
            </a:r>
            <a:endParaRPr lang="en-US" sz="2100" dirty="0"/>
          </a:p>
        </p:txBody>
      </p:sp>
      <p:sp>
        <p:nvSpPr>
          <p:cNvPr id="11" name="Text 9"/>
          <p:cNvSpPr/>
          <p:nvPr/>
        </p:nvSpPr>
        <p:spPr>
          <a:xfrm>
            <a:off x="6275727" y="2804220"/>
            <a:ext cx="5009925" cy="863798"/>
          </a:xfrm>
          <a:prstGeom prst="rect">
            <a:avLst/>
          </a:prstGeom>
          <a:noFill/>
          <a:ln/>
        </p:spPr>
        <p:txBody>
          <a:bodyPr wrap="square" lIns="0" tIns="0" rIns="0" bIns="0" rtlCol="0" anchor="t">
            <a:normAutofit/>
          </a:bodyPr>
          <a:lstStyle/>
          <a:p>
            <a:pPr algn="l" indent="0" marL="0">
              <a:lnSpc>
                <a:spcPct val="133000"/>
              </a:lnSpc>
              <a:buNone/>
            </a:pPr>
            <a:r>
              <a:rPr lang="en-US" sz="1400" dirty="0">
                <a:solidFill>
                  <a:srgbClr val="E2E6E9"/>
                </a:solidFill>
                <a:latin typeface="Merriweather" pitchFamily="34" charset="0"/>
                <a:ea typeface="Merriweather" pitchFamily="34" charset="-122"/>
                <a:cs typeface="Merriweather" pitchFamily="34" charset="-120"/>
              </a:rPr>
              <a:t>Curating is more than collecting. Organize assets with intention, selecting only what earns its place and contributes to the mood and vision of your project.</a:t>
            </a:r>
            <a:endParaRPr lang="en-US" sz="1400" dirty="0"/>
          </a:p>
        </p:txBody>
      </p:sp>
      <p:sp>
        <p:nvSpPr>
          <p:cNvPr id="12" name="Shape 10"/>
          <p:cNvSpPr/>
          <p:nvPr/>
        </p:nvSpPr>
        <p:spPr>
          <a:xfrm>
            <a:off x="719814" y="4344591"/>
            <a:ext cx="3464037" cy="1663402"/>
          </a:xfrm>
          <a:prstGeom prst="roundRect">
            <a:avLst>
              <a:gd name="adj" fmla="val 4544"/>
            </a:avLst>
          </a:prstGeom>
          <a:solidFill>
            <a:srgbClr val="09151A">
              <a:alpha val="95000"/>
            </a:srgbClr>
          </a:solidFill>
          <a:ln w="25399">
            <a:solidFill>
              <a:srgbClr val="194A99"/>
            </a:solidFill>
            <a:prstDash val="solid"/>
          </a:ln>
        </p:spPr>
      </p:sp>
      <p:sp>
        <p:nvSpPr>
          <p:cNvPr id="13" name="Text 11"/>
          <p:cNvSpPr/>
          <p:nvPr/>
        </p:nvSpPr>
        <p:spPr>
          <a:xfrm>
            <a:off x="925092" y="4549874"/>
            <a:ext cx="3053480" cy="281087"/>
          </a:xfrm>
          <a:prstGeom prst="rect">
            <a:avLst/>
          </a:prstGeom>
          <a:noFill/>
          <a:ln/>
        </p:spPr>
        <p:txBody>
          <a:bodyPr wrap="none" lIns="0" tIns="0" rIns="0" bIns="0" rtlCol="0" anchor="t"/>
          <a:lstStyle/>
          <a:p>
            <a:pPr algn="l" indent="0" marL="0">
              <a:lnSpc>
                <a:spcPct val="104000"/>
              </a:lnSpc>
              <a:buNone/>
            </a:pPr>
            <a:r>
              <a:rPr lang="en-US" sz="1750" dirty="0">
                <a:solidFill>
                  <a:srgbClr val="2E2F23"/>
                </a:solidFill>
                <a:latin typeface="Merriweather" pitchFamily="34" charset="0"/>
                <a:ea typeface="Merriweather" pitchFamily="34" charset="-122"/>
                <a:cs typeface="Merriweather" pitchFamily="34" charset="-120"/>
              </a:rPr>
              <a:t>Mix Literal &amp; Abstract</a:t>
            </a:r>
            <a:endParaRPr lang="en-US" sz="1750" dirty="0"/>
          </a:p>
        </p:txBody>
      </p:sp>
      <p:sp>
        <p:nvSpPr>
          <p:cNvPr id="14" name="Text 12"/>
          <p:cNvSpPr/>
          <p:nvPr/>
        </p:nvSpPr>
        <p:spPr>
          <a:xfrm>
            <a:off x="925092" y="4938911"/>
            <a:ext cx="3053480" cy="863798"/>
          </a:xfrm>
          <a:prstGeom prst="rect">
            <a:avLst/>
          </a:prstGeom>
          <a:noFill/>
          <a:ln/>
        </p:spPr>
        <p:txBody>
          <a:bodyPr wrap="square" lIns="0" tIns="0" rIns="0" bIns="0" rtlCol="0" anchor="t">
            <a:normAutofit/>
          </a:bodyPr>
          <a:lstStyle/>
          <a:p>
            <a:pPr algn="l" indent="0" marL="0">
              <a:lnSpc>
                <a:spcPct val="133000"/>
              </a:lnSpc>
              <a:buNone/>
            </a:pPr>
            <a:r>
              <a:rPr lang="en-US" sz="1400" dirty="0">
                <a:solidFill>
                  <a:srgbClr val="2E2F23"/>
                </a:solidFill>
                <a:latin typeface="Merriweather" pitchFamily="34" charset="0"/>
                <a:ea typeface="Merriweather" pitchFamily="34" charset="-122"/>
                <a:cs typeface="Merriweather" pitchFamily="34" charset="-120"/>
              </a:rPr>
              <a:t>Balance obvious references with evocative imagery that captures feeling rather than specific objects.</a:t>
            </a:r>
            <a:endParaRPr lang="en-US" sz="1400" dirty="0"/>
          </a:p>
        </p:txBody>
      </p:sp>
      <p:sp>
        <p:nvSpPr>
          <p:cNvPr id="15" name="Shape 13"/>
          <p:cNvSpPr/>
          <p:nvPr/>
        </p:nvSpPr>
        <p:spPr>
          <a:xfrm>
            <a:off x="4363730" y="4344591"/>
            <a:ext cx="3464136" cy="1663402"/>
          </a:xfrm>
          <a:prstGeom prst="roundRect">
            <a:avLst>
              <a:gd name="adj" fmla="val 4544"/>
            </a:avLst>
          </a:prstGeom>
          <a:solidFill>
            <a:srgbClr val="09151A">
              <a:alpha val="95000"/>
            </a:srgbClr>
          </a:solidFill>
          <a:ln w="25399">
            <a:solidFill>
              <a:srgbClr val="194A99"/>
            </a:solidFill>
            <a:prstDash val="solid"/>
          </a:ln>
        </p:spPr>
      </p:sp>
      <p:sp>
        <p:nvSpPr>
          <p:cNvPr id="16" name="Text 14"/>
          <p:cNvSpPr/>
          <p:nvPr/>
        </p:nvSpPr>
        <p:spPr>
          <a:xfrm>
            <a:off x="4569008" y="4549874"/>
            <a:ext cx="3053579" cy="281087"/>
          </a:xfrm>
          <a:prstGeom prst="rect">
            <a:avLst/>
          </a:prstGeom>
          <a:noFill/>
          <a:ln/>
        </p:spPr>
        <p:txBody>
          <a:bodyPr wrap="none" lIns="0" tIns="0" rIns="0" bIns="0" rtlCol="0" anchor="t"/>
          <a:lstStyle/>
          <a:p>
            <a:pPr algn="l" indent="0" marL="0">
              <a:lnSpc>
                <a:spcPct val="104000"/>
              </a:lnSpc>
              <a:buNone/>
            </a:pPr>
            <a:r>
              <a:rPr lang="en-US" sz="1750" dirty="0">
                <a:solidFill>
                  <a:srgbClr val="2E2F23"/>
                </a:solidFill>
                <a:latin typeface="Merriweather" pitchFamily="34" charset="0"/>
                <a:ea typeface="Merriweather" pitchFamily="34" charset="-122"/>
                <a:cs typeface="Merriweather" pitchFamily="34" charset="-120"/>
              </a:rPr>
              <a:t>Organize Thoughtfully</a:t>
            </a:r>
            <a:endParaRPr lang="en-US" sz="1750" dirty="0"/>
          </a:p>
        </p:txBody>
      </p:sp>
      <p:sp>
        <p:nvSpPr>
          <p:cNvPr id="17" name="Text 15"/>
          <p:cNvSpPr/>
          <p:nvPr/>
        </p:nvSpPr>
        <p:spPr>
          <a:xfrm>
            <a:off x="4569008" y="4938911"/>
            <a:ext cx="3053579" cy="863798"/>
          </a:xfrm>
          <a:prstGeom prst="rect">
            <a:avLst/>
          </a:prstGeom>
          <a:noFill/>
          <a:ln/>
        </p:spPr>
        <p:txBody>
          <a:bodyPr wrap="square" lIns="0" tIns="0" rIns="0" bIns="0" rtlCol="0" anchor="t">
            <a:normAutofit/>
          </a:bodyPr>
          <a:lstStyle/>
          <a:p>
            <a:pPr algn="l" indent="0" marL="0">
              <a:lnSpc>
                <a:spcPct val="133000"/>
              </a:lnSpc>
              <a:buNone/>
            </a:pPr>
            <a:r>
              <a:rPr lang="en-US" sz="1400" dirty="0">
                <a:solidFill>
                  <a:srgbClr val="2E2F23"/>
                </a:solidFill>
                <a:latin typeface="Merriweather" pitchFamily="34" charset="0"/>
                <a:ea typeface="Merriweather" pitchFamily="34" charset="-122"/>
                <a:cs typeface="Merriweather" pitchFamily="34" charset="-120"/>
              </a:rPr>
              <a:t>Sort assets by theme, color family, or project phase to maintain clarity and make refinement easier.</a:t>
            </a:r>
            <a:endParaRPr lang="en-US" sz="1400" dirty="0"/>
          </a:p>
        </p:txBody>
      </p:sp>
      <p:sp>
        <p:nvSpPr>
          <p:cNvPr id="18" name="Shape 16"/>
          <p:cNvSpPr/>
          <p:nvPr/>
        </p:nvSpPr>
        <p:spPr>
          <a:xfrm>
            <a:off x="8007745" y="4344591"/>
            <a:ext cx="3464136" cy="1663402"/>
          </a:xfrm>
          <a:prstGeom prst="roundRect">
            <a:avLst>
              <a:gd name="adj" fmla="val 4544"/>
            </a:avLst>
          </a:prstGeom>
          <a:solidFill>
            <a:srgbClr val="09151A">
              <a:alpha val="95000"/>
            </a:srgbClr>
          </a:solidFill>
          <a:ln w="25399">
            <a:solidFill>
              <a:srgbClr val="194A99"/>
            </a:solidFill>
            <a:prstDash val="solid"/>
          </a:ln>
        </p:spPr>
      </p:sp>
      <p:sp>
        <p:nvSpPr>
          <p:cNvPr id="19" name="Text 17"/>
          <p:cNvSpPr/>
          <p:nvPr/>
        </p:nvSpPr>
        <p:spPr>
          <a:xfrm>
            <a:off x="8213023" y="4549874"/>
            <a:ext cx="3053579" cy="281087"/>
          </a:xfrm>
          <a:prstGeom prst="rect">
            <a:avLst/>
          </a:prstGeom>
          <a:noFill/>
          <a:ln/>
        </p:spPr>
        <p:txBody>
          <a:bodyPr wrap="none" lIns="0" tIns="0" rIns="0" bIns="0" rtlCol="0" anchor="t"/>
          <a:lstStyle/>
          <a:p>
            <a:pPr algn="l" indent="0" marL="0">
              <a:lnSpc>
                <a:spcPct val="104000"/>
              </a:lnSpc>
              <a:buNone/>
            </a:pPr>
            <a:r>
              <a:rPr lang="en-US" sz="1750" dirty="0">
                <a:solidFill>
                  <a:srgbClr val="2E2F23"/>
                </a:solidFill>
                <a:latin typeface="Merriweather" pitchFamily="34" charset="0"/>
                <a:ea typeface="Merriweather" pitchFamily="34" charset="-122"/>
                <a:cs typeface="Merriweather" pitchFamily="34" charset="-120"/>
              </a:rPr>
              <a:t>Evaluate Impact</a:t>
            </a:r>
            <a:endParaRPr lang="en-US" sz="1750" dirty="0"/>
          </a:p>
        </p:txBody>
      </p:sp>
      <p:sp>
        <p:nvSpPr>
          <p:cNvPr id="20" name="Text 18"/>
          <p:cNvSpPr/>
          <p:nvPr/>
        </p:nvSpPr>
        <p:spPr>
          <a:xfrm>
            <a:off x="8213023" y="4938911"/>
            <a:ext cx="3053579" cy="863798"/>
          </a:xfrm>
          <a:prstGeom prst="rect">
            <a:avLst/>
          </a:prstGeom>
          <a:noFill/>
          <a:ln/>
        </p:spPr>
        <p:txBody>
          <a:bodyPr wrap="square" lIns="0" tIns="0" rIns="0" bIns="0" rtlCol="0" anchor="t">
            <a:normAutofit/>
          </a:bodyPr>
          <a:lstStyle/>
          <a:p>
            <a:pPr algn="l" indent="0" marL="0">
              <a:lnSpc>
                <a:spcPct val="133000"/>
              </a:lnSpc>
              <a:buNone/>
            </a:pPr>
            <a:r>
              <a:rPr lang="en-US" sz="1400" dirty="0">
                <a:solidFill>
                  <a:srgbClr val="2E2F23"/>
                </a:solidFill>
                <a:latin typeface="Merriweather" pitchFamily="34" charset="0"/>
                <a:ea typeface="Merriweather" pitchFamily="34" charset="-122"/>
                <a:cs typeface="Merriweather" pitchFamily="34" charset="-120"/>
              </a:rPr>
              <a:t>Every element should contribute to the overall mood — quality over quantity, always.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719814" y="691059"/>
            <a:ext cx="10752067" cy="449957"/>
          </a:xfrm>
          <a:prstGeom prst="rect">
            <a:avLst/>
          </a:prstGeom>
          <a:noFill/>
          <a:ln/>
        </p:spPr>
        <p:txBody>
          <a:bodyPr wrap="none" lIns="0" tIns="0" rIns="0" bIns="0" rtlCol="0" anchor="t"/>
          <a:lstStyle/>
          <a:p>
            <a:pPr algn="ctr" indent="0" marL="0">
              <a:lnSpc>
                <a:spcPct val="104000"/>
              </a:lnSpc>
              <a:buNone/>
            </a:pPr>
            <a:r>
              <a:rPr lang="en-US" sz="2800" dirty="0">
                <a:solidFill>
                  <a:srgbClr val="F5F0F0"/>
                </a:solidFill>
                <a:latin typeface="Merriweather" pitchFamily="34" charset="0"/>
                <a:ea typeface="Merriweather" pitchFamily="34" charset="-122"/>
                <a:cs typeface="Merriweather" pitchFamily="34" charset="-120"/>
              </a:rPr>
              <a:t>Exploring Concepts of Fuantum Thought</a:t>
            </a:r>
            <a:endParaRPr lang="en-US" sz="2800" dirty="0"/>
          </a:p>
        </p:txBody>
      </p:sp>
      <p:sp>
        <p:nvSpPr>
          <p:cNvPr id="3" name="Text 1"/>
          <p:cNvSpPr/>
          <p:nvPr/>
        </p:nvSpPr>
        <p:spPr>
          <a:xfrm>
            <a:off x="719814" y="1371302"/>
            <a:ext cx="10752067" cy="414536"/>
          </a:xfrm>
          <a:prstGeom prst="rect">
            <a:avLst/>
          </a:prstGeom>
          <a:noFill/>
          <a:ln/>
        </p:spPr>
        <p:txBody>
          <a:bodyPr wrap="square" lIns="0" tIns="0" rIns="0" bIns="0" rtlCol="0" anchor="t">
            <a:normAutofit/>
          </a:bodyPr>
          <a:lstStyle/>
          <a:p>
            <a:pPr algn="ctr" indent="0" marL="0">
              <a:lnSpc>
                <a:spcPct val="120000"/>
              </a:lnSpc>
              <a:buNone/>
            </a:pPr>
            <a:r>
              <a:rPr lang="en-US" sz="1100" dirty="0">
                <a:solidFill>
                  <a:srgbClr val="E2E6E9"/>
                </a:solidFill>
                <a:latin typeface="Merriweather" pitchFamily="34" charset="0"/>
                <a:ea typeface="Merriweather" pitchFamily="34" charset="-122"/>
                <a:cs typeface="Merriweather" pitchFamily="34" charset="-120"/>
              </a:rPr>
              <a:t>A sincere, playful, and occasionally absurd journey through the philosophical framework born of Fuantum's transformation — where geometry meets Slack, and paradox becomes practice.</a:t>
            </a:r>
            <a:endParaRPr lang="en-US" sz="1100" dirty="0"/>
          </a:p>
        </p:txBody>
      </p:sp>
      <p:sp>
        <p:nvSpPr>
          <p:cNvPr id="4" name="Shape 2"/>
          <p:cNvSpPr/>
          <p:nvPr/>
        </p:nvSpPr>
        <p:spPr>
          <a:xfrm>
            <a:off x="719814" y="1915418"/>
            <a:ext cx="5318488" cy="1423690"/>
          </a:xfrm>
          <a:prstGeom prst="roundRect">
            <a:avLst>
              <a:gd name="adj" fmla="val 4248"/>
            </a:avLst>
          </a:prstGeom>
          <a:solidFill>
            <a:srgbClr val="003180"/>
          </a:solidFill>
          <a:ln w="6350">
            <a:solidFill>
              <a:srgbClr val="194A99"/>
            </a:solidFill>
            <a:prstDash val="solid"/>
          </a:ln>
        </p:spPr>
      </p:sp>
      <p:sp>
        <p:nvSpPr>
          <p:cNvPr id="5" name="Text 3"/>
          <p:cNvSpPr/>
          <p:nvPr/>
        </p:nvSpPr>
        <p:spPr>
          <a:xfrm>
            <a:off x="870127" y="2065734"/>
            <a:ext cx="5017863" cy="224929"/>
          </a:xfrm>
          <a:prstGeom prst="rect">
            <a:avLst/>
          </a:prstGeom>
          <a:noFill/>
          <a:ln/>
        </p:spPr>
        <p:txBody>
          <a:bodyPr wrap="none" lIns="0" tIns="0" rIns="0" bIns="0" rtlCol="0" anchor="t"/>
          <a:lstStyle/>
          <a:p>
            <a:pPr algn="l" indent="0" marL="0">
              <a:lnSpc>
                <a:spcPct val="104000"/>
              </a:lnSpc>
              <a:buNone/>
            </a:pPr>
            <a:r>
              <a:rPr lang="en-US" sz="1400" dirty="0">
                <a:solidFill>
                  <a:srgbClr val="000000"/>
                </a:solidFill>
                <a:latin typeface="Noto Color Emoji" pitchFamily="34" charset="0"/>
                <a:ea typeface="Noto Color Emoji" pitchFamily="34" charset="-122"/>
                <a:cs typeface="Noto Color Emoji" pitchFamily="34" charset="-120"/>
              </a:rPr>
              <a:t>🔱</a:t>
            </a:r>
            <a:pPr algn="l" indent="0" marL="0">
              <a:lnSpc>
                <a:spcPct val="104000"/>
              </a:lnSpc>
              <a:buNone/>
            </a:pPr>
            <a:r>
              <a:rPr lang="en-US" sz="1400" dirty="0">
                <a:solidFill>
                  <a:srgbClr val="E2E6E9"/>
                </a:solidFill>
                <a:latin typeface="Merriweather" pitchFamily="34" charset="0"/>
                <a:ea typeface="Merriweather" pitchFamily="34" charset="-122"/>
                <a:cs typeface="Merriweather" pitchFamily="34" charset="-120"/>
              </a:rPr>
              <a:t> The Heretical Foundation</a:t>
            </a:r>
            <a:endParaRPr lang="en-US" sz="1400" dirty="0"/>
          </a:p>
        </p:txBody>
      </p:sp>
      <p:sp>
        <p:nvSpPr>
          <p:cNvPr id="6" name="Text 4"/>
          <p:cNvSpPr/>
          <p:nvPr/>
        </p:nvSpPr>
        <p:spPr>
          <a:xfrm>
            <a:off x="870127" y="2359720"/>
            <a:ext cx="5017863" cy="829072"/>
          </a:xfrm>
          <a:prstGeom prst="rect">
            <a:avLst/>
          </a:prstGeom>
          <a:noFill/>
          <a:ln/>
        </p:spPr>
        <p:txBody>
          <a:bodyPr wrap="square" lIns="0" tIns="0" rIns="0" bIns="0" rtlCol="0" anchor="t">
            <a:normAutofit/>
          </a:bodyPr>
          <a:lstStyle/>
          <a:p>
            <a:pPr algn="l" indent="0" marL="0">
              <a:lnSpc>
                <a:spcPct val="120000"/>
              </a:lnSpc>
              <a:buNone/>
            </a:pPr>
            <a:r>
              <a:rPr lang="en-US" sz="1100" dirty="0">
                <a:solidFill>
                  <a:srgbClr val="E2E6E9"/>
                </a:solidFill>
                <a:latin typeface="Merriweather" pitchFamily="34" charset="0"/>
                <a:ea typeface="Merriweather" pitchFamily="34" charset="-122"/>
                <a:cs typeface="Merriweather" pitchFamily="34" charset="-120"/>
              </a:rPr>
              <a:t>Certainty is the enemy of wonder. Fuantum thought begins where doctrine ends — embracing contradiction not as failure, but as the first honest step toward understanding. Paradox is not a problem to solve; it is a spiritual practice to inhabit.</a:t>
            </a:r>
            <a:endParaRPr lang="en-US" sz="1100" dirty="0"/>
          </a:p>
        </p:txBody>
      </p:sp>
      <p:sp>
        <p:nvSpPr>
          <p:cNvPr id="7" name="Shape 5"/>
          <p:cNvSpPr/>
          <p:nvPr/>
        </p:nvSpPr>
        <p:spPr>
          <a:xfrm>
            <a:off x="6153393" y="1915418"/>
            <a:ext cx="5318488" cy="1423690"/>
          </a:xfrm>
          <a:prstGeom prst="roundRect">
            <a:avLst>
              <a:gd name="adj" fmla="val 4248"/>
            </a:avLst>
          </a:prstGeom>
          <a:solidFill>
            <a:srgbClr val="003180"/>
          </a:solidFill>
          <a:ln w="6350">
            <a:solidFill>
              <a:srgbClr val="194A99"/>
            </a:solidFill>
            <a:prstDash val="solid"/>
          </a:ln>
        </p:spPr>
      </p:sp>
      <p:sp>
        <p:nvSpPr>
          <p:cNvPr id="8" name="Text 6"/>
          <p:cNvSpPr/>
          <p:nvPr/>
        </p:nvSpPr>
        <p:spPr>
          <a:xfrm>
            <a:off x="6303706" y="2065734"/>
            <a:ext cx="5017863" cy="224929"/>
          </a:xfrm>
          <a:prstGeom prst="rect">
            <a:avLst/>
          </a:prstGeom>
          <a:noFill/>
          <a:ln/>
        </p:spPr>
        <p:txBody>
          <a:bodyPr wrap="none" lIns="0" tIns="0" rIns="0" bIns="0" rtlCol="0" anchor="t"/>
          <a:lstStyle/>
          <a:p>
            <a:pPr algn="l" indent="0" marL="0">
              <a:lnSpc>
                <a:spcPct val="104000"/>
              </a:lnSpc>
              <a:buNone/>
            </a:pPr>
            <a:r>
              <a:rPr lang="en-US" sz="1400" dirty="0">
                <a:solidFill>
                  <a:srgbClr val="000000"/>
                </a:solidFill>
                <a:latin typeface="Noto Color Emoji" pitchFamily="34" charset="0"/>
                <a:ea typeface="Noto Color Emoji" pitchFamily="34" charset="-122"/>
                <a:cs typeface="Noto Color Emoji" pitchFamily="34" charset="-120"/>
              </a:rPr>
              <a:t>🌿</a:t>
            </a:r>
            <a:pPr algn="l" indent="0" marL="0">
              <a:lnSpc>
                <a:spcPct val="104000"/>
              </a:lnSpc>
              <a:buNone/>
            </a:pPr>
            <a:r>
              <a:rPr lang="en-US" sz="1400" dirty="0">
                <a:solidFill>
                  <a:srgbClr val="E2E6E9"/>
                </a:solidFill>
                <a:latin typeface="Merriweather" pitchFamily="34" charset="0"/>
                <a:ea typeface="Merriweather" pitchFamily="34" charset="-122"/>
                <a:cs typeface="Merriweather" pitchFamily="34" charset="-120"/>
              </a:rPr>
              <a:t> The Yeti Synthesis</a:t>
            </a:r>
            <a:endParaRPr lang="en-US" sz="1400" dirty="0"/>
          </a:p>
        </p:txBody>
      </p:sp>
      <p:sp>
        <p:nvSpPr>
          <p:cNvPr id="9" name="Text 7"/>
          <p:cNvSpPr/>
          <p:nvPr/>
        </p:nvSpPr>
        <p:spPr>
          <a:xfrm>
            <a:off x="6303706" y="2359720"/>
            <a:ext cx="5017863" cy="829072"/>
          </a:xfrm>
          <a:prstGeom prst="rect">
            <a:avLst/>
          </a:prstGeom>
          <a:noFill/>
          <a:ln/>
        </p:spPr>
        <p:txBody>
          <a:bodyPr wrap="square" lIns="0" tIns="0" rIns="0" bIns="0" rtlCol="0" anchor="t">
            <a:normAutofit/>
          </a:bodyPr>
          <a:lstStyle/>
          <a:p>
            <a:pPr algn="l" indent="0" marL="0">
              <a:lnSpc>
                <a:spcPct val="120000"/>
              </a:lnSpc>
              <a:buNone/>
            </a:pPr>
            <a:r>
              <a:rPr lang="en-US" sz="1100" dirty="0">
                <a:solidFill>
                  <a:srgbClr val="E2E6E9"/>
                </a:solidFill>
                <a:latin typeface="Merriweather" pitchFamily="34" charset="0"/>
                <a:ea typeface="Merriweather" pitchFamily="34" charset="-122"/>
                <a:cs typeface="Merriweather" pitchFamily="34" charset="-120"/>
              </a:rPr>
              <a:t>Where Buddhist emptiness meets Hindu interconnection and SubGenius Slack, something strange and true emerges. The Yeti doesn't argue philosophy — it wanders freely, unbothered, fully integrated with the forest it roams. That is the synthesis.</a:t>
            </a:r>
            <a:endParaRPr lang="en-US" sz="1100" dirty="0"/>
          </a:p>
        </p:txBody>
      </p:sp>
      <p:sp>
        <p:nvSpPr>
          <p:cNvPr id="10" name="Shape 8"/>
          <p:cNvSpPr/>
          <p:nvPr/>
        </p:nvSpPr>
        <p:spPr>
          <a:xfrm>
            <a:off x="719814" y="3468687"/>
            <a:ext cx="3507295" cy="1863626"/>
          </a:xfrm>
          <a:prstGeom prst="roundRect">
            <a:avLst>
              <a:gd name="adj" fmla="val 3245"/>
            </a:avLst>
          </a:prstGeom>
          <a:solidFill>
            <a:srgbClr val="09151A">
              <a:alpha val="95000"/>
            </a:srgbClr>
          </a:solidFill>
          <a:ln w="19050">
            <a:solidFill>
              <a:srgbClr val="194A99"/>
            </a:solidFill>
            <a:prstDash val="solid"/>
          </a:ln>
        </p:spPr>
      </p:sp>
      <p:sp>
        <p:nvSpPr>
          <p:cNvPr id="11" name="Text 9"/>
          <p:cNvSpPr/>
          <p:nvPr/>
        </p:nvSpPr>
        <p:spPr>
          <a:xfrm>
            <a:off x="882826" y="3631704"/>
            <a:ext cx="3181270" cy="224929"/>
          </a:xfrm>
          <a:prstGeom prst="rect">
            <a:avLst/>
          </a:prstGeom>
          <a:noFill/>
          <a:ln/>
        </p:spPr>
        <p:txBody>
          <a:bodyPr wrap="none" lIns="0" tIns="0" rIns="0" bIns="0" rtlCol="0" anchor="t"/>
          <a:lstStyle/>
          <a:p>
            <a:pPr algn="l" indent="0" marL="0">
              <a:lnSpc>
                <a:spcPct val="104000"/>
              </a:lnSpc>
              <a:buNone/>
            </a:pPr>
            <a:r>
              <a:rPr lang="en-US" sz="1400" dirty="0">
                <a:solidFill>
                  <a:srgbClr val="E2E6E9"/>
                </a:solidFill>
                <a:latin typeface="Merriweather" pitchFamily="34" charset="0"/>
                <a:ea typeface="Merriweather" pitchFamily="34" charset="-122"/>
                <a:cs typeface="Merriweather" pitchFamily="34" charset="-120"/>
              </a:rPr>
              <a:t>Reality as Illusion &amp; Slack</a:t>
            </a:r>
            <a:endParaRPr lang="en-US" sz="1400" dirty="0"/>
          </a:p>
        </p:txBody>
      </p:sp>
      <p:sp>
        <p:nvSpPr>
          <p:cNvPr id="12" name="Text 10"/>
          <p:cNvSpPr/>
          <p:nvPr/>
        </p:nvSpPr>
        <p:spPr>
          <a:xfrm>
            <a:off x="882826" y="3925689"/>
            <a:ext cx="3181270" cy="1036340"/>
          </a:xfrm>
          <a:prstGeom prst="rect">
            <a:avLst/>
          </a:prstGeom>
          <a:noFill/>
          <a:ln/>
        </p:spPr>
        <p:txBody>
          <a:bodyPr wrap="square" lIns="0" tIns="0" rIns="0" bIns="0" rtlCol="0" anchor="t">
            <a:normAutofit/>
          </a:bodyPr>
          <a:lstStyle/>
          <a:p>
            <a:pPr algn="l" indent="0" marL="0">
              <a:lnSpc>
                <a:spcPct val="120000"/>
              </a:lnSpc>
              <a:buNone/>
            </a:pPr>
            <a:r>
              <a:rPr lang="en-US" sz="1100" dirty="0">
                <a:solidFill>
                  <a:srgbClr val="E2E6E9"/>
                </a:solidFill>
                <a:latin typeface="Merriweather" pitchFamily="34" charset="0"/>
                <a:ea typeface="Merriweather" pitchFamily="34" charset="-122"/>
                <a:cs typeface="Merriweather" pitchFamily="34" charset="-120"/>
              </a:rPr>
              <a:t>The cosmos does not care about your plans. It never did. And that — once truly felt — is not nihilism but liberation. Slack is what remains when you stop fighting the indifferent beauty of a universe that simply </a:t>
            </a:r>
            <a:pPr algn="l" indent="0" marL="0">
              <a:lnSpc>
                <a:spcPct val="120000"/>
              </a:lnSpc>
              <a:buNone/>
            </a:pPr>
            <a:r>
              <a:rPr lang="en-US" sz="1100" i="1" dirty="0">
                <a:solidFill>
                  <a:srgbClr val="E2E6E9"/>
                </a:solidFill>
                <a:latin typeface="Merriweather" pitchFamily="34" charset="0"/>
                <a:ea typeface="Merriweather" pitchFamily="34" charset="-122"/>
                <a:cs typeface="Merriweather" pitchFamily="34" charset="-120"/>
              </a:rPr>
              <a:t>is</a:t>
            </a:r>
            <a:pPr algn="l" indent="0" marL="0">
              <a:lnSpc>
                <a:spcPct val="120000"/>
              </a:lnSpc>
              <a:buNone/>
            </a:pPr>
            <a:r>
              <a:rPr lang="en-US" sz="1100" dirty="0">
                <a:solidFill>
                  <a:srgbClr val="E2E6E9"/>
                </a:solidFill>
                <a:latin typeface="Merriweather" pitchFamily="34" charset="0"/>
                <a:ea typeface="Merriweather" pitchFamily="34" charset="-122"/>
                <a:cs typeface="Merriweather" pitchFamily="34" charset="-120"/>
              </a:rPr>
              <a:t>.</a:t>
            </a:r>
            <a:endParaRPr lang="en-US" sz="1100" dirty="0"/>
          </a:p>
        </p:txBody>
      </p:sp>
      <p:sp>
        <p:nvSpPr>
          <p:cNvPr id="13" name="Shape 11"/>
          <p:cNvSpPr/>
          <p:nvPr/>
        </p:nvSpPr>
        <p:spPr>
          <a:xfrm>
            <a:off x="4342200" y="3468687"/>
            <a:ext cx="3507295" cy="1863626"/>
          </a:xfrm>
          <a:prstGeom prst="roundRect">
            <a:avLst>
              <a:gd name="adj" fmla="val 3245"/>
            </a:avLst>
          </a:prstGeom>
          <a:solidFill>
            <a:srgbClr val="09151A">
              <a:alpha val="95000"/>
            </a:srgbClr>
          </a:solidFill>
          <a:ln w="19050">
            <a:solidFill>
              <a:srgbClr val="194A99"/>
            </a:solidFill>
            <a:prstDash val="solid"/>
          </a:ln>
        </p:spPr>
      </p:sp>
      <p:sp>
        <p:nvSpPr>
          <p:cNvPr id="14" name="Text 12"/>
          <p:cNvSpPr/>
          <p:nvPr/>
        </p:nvSpPr>
        <p:spPr>
          <a:xfrm>
            <a:off x="4505212" y="3631704"/>
            <a:ext cx="3181270" cy="224929"/>
          </a:xfrm>
          <a:prstGeom prst="rect">
            <a:avLst/>
          </a:prstGeom>
          <a:noFill/>
          <a:ln/>
        </p:spPr>
        <p:txBody>
          <a:bodyPr wrap="none" lIns="0" tIns="0" rIns="0" bIns="0" rtlCol="0" anchor="t"/>
          <a:lstStyle/>
          <a:p>
            <a:pPr algn="l" indent="0" marL="0">
              <a:lnSpc>
                <a:spcPct val="104000"/>
              </a:lnSpc>
              <a:buNone/>
            </a:pPr>
            <a:r>
              <a:rPr lang="en-US" sz="1400" dirty="0">
                <a:solidFill>
                  <a:srgbClr val="E2E6E9"/>
                </a:solidFill>
                <a:latin typeface="Merriweather" pitchFamily="34" charset="0"/>
                <a:ea typeface="Merriweather" pitchFamily="34" charset="-122"/>
                <a:cs typeface="Merriweather" pitchFamily="34" charset="-120"/>
              </a:rPr>
              <a:t>Consciousness &amp; the Forest</a:t>
            </a:r>
            <a:endParaRPr lang="en-US" sz="1400" dirty="0"/>
          </a:p>
        </p:txBody>
      </p:sp>
      <p:sp>
        <p:nvSpPr>
          <p:cNvPr id="15" name="Text 13"/>
          <p:cNvSpPr/>
          <p:nvPr/>
        </p:nvSpPr>
        <p:spPr>
          <a:xfrm>
            <a:off x="4505212" y="3925689"/>
            <a:ext cx="3181270" cy="1243608"/>
          </a:xfrm>
          <a:prstGeom prst="rect">
            <a:avLst/>
          </a:prstGeom>
          <a:noFill/>
          <a:ln/>
        </p:spPr>
        <p:txBody>
          <a:bodyPr wrap="square" lIns="0" tIns="0" rIns="0" bIns="0" rtlCol="0" anchor="t">
            <a:normAutofit/>
          </a:bodyPr>
          <a:lstStyle/>
          <a:p>
            <a:pPr algn="l" indent="0" marL="0">
              <a:lnSpc>
                <a:spcPct val="120000"/>
              </a:lnSpc>
              <a:buNone/>
            </a:pPr>
            <a:r>
              <a:rPr lang="en-US" sz="1100" dirty="0">
                <a:solidFill>
                  <a:srgbClr val="E2E6E9"/>
                </a:solidFill>
                <a:latin typeface="Merriweather" pitchFamily="34" charset="0"/>
                <a:ea typeface="Merriweather" pitchFamily="34" charset="-122"/>
                <a:cs typeface="Merriweather" pitchFamily="34" charset="-120"/>
              </a:rPr>
              <a:t>Awareness doesn't emerge from scripture or certainty. It rises from the wilderness — from sitting quietly in the woods long enough for the noise of doctrine to fade and the signal of raw experience to speak. You are not separate from the forest.</a:t>
            </a:r>
            <a:endParaRPr lang="en-US" sz="1100" dirty="0"/>
          </a:p>
        </p:txBody>
      </p:sp>
      <p:sp>
        <p:nvSpPr>
          <p:cNvPr id="16" name="Shape 14"/>
          <p:cNvSpPr/>
          <p:nvPr/>
        </p:nvSpPr>
        <p:spPr>
          <a:xfrm>
            <a:off x="7964586" y="3468687"/>
            <a:ext cx="3507295" cy="1863626"/>
          </a:xfrm>
          <a:prstGeom prst="roundRect">
            <a:avLst>
              <a:gd name="adj" fmla="val 3245"/>
            </a:avLst>
          </a:prstGeom>
          <a:solidFill>
            <a:srgbClr val="09151A">
              <a:alpha val="95000"/>
            </a:srgbClr>
          </a:solidFill>
          <a:ln w="19050">
            <a:solidFill>
              <a:srgbClr val="194A99"/>
            </a:solidFill>
            <a:prstDash val="solid"/>
          </a:ln>
        </p:spPr>
      </p:sp>
      <p:sp>
        <p:nvSpPr>
          <p:cNvPr id="17" name="Text 15"/>
          <p:cNvSpPr/>
          <p:nvPr/>
        </p:nvSpPr>
        <p:spPr>
          <a:xfrm>
            <a:off x="8127598" y="3631704"/>
            <a:ext cx="3181270" cy="224929"/>
          </a:xfrm>
          <a:prstGeom prst="rect">
            <a:avLst/>
          </a:prstGeom>
          <a:noFill/>
          <a:ln/>
        </p:spPr>
        <p:txBody>
          <a:bodyPr wrap="none" lIns="0" tIns="0" rIns="0" bIns="0" rtlCol="0" anchor="t"/>
          <a:lstStyle/>
          <a:p>
            <a:pPr algn="l" indent="0" marL="0">
              <a:lnSpc>
                <a:spcPct val="104000"/>
              </a:lnSpc>
              <a:buNone/>
            </a:pPr>
            <a:r>
              <a:rPr lang="en-US" sz="1400" dirty="0">
                <a:solidFill>
                  <a:srgbClr val="E2E6E9"/>
                </a:solidFill>
                <a:latin typeface="Merriweather" pitchFamily="34" charset="0"/>
                <a:ea typeface="Merriweather" pitchFamily="34" charset="-122"/>
                <a:cs typeface="Merriweather" pitchFamily="34" charset="-120"/>
              </a:rPr>
              <a:t>Universal Geometry &amp; Absurdity</a:t>
            </a:r>
            <a:endParaRPr lang="en-US" sz="1400" dirty="0"/>
          </a:p>
        </p:txBody>
      </p:sp>
      <p:sp>
        <p:nvSpPr>
          <p:cNvPr id="18" name="Text 16"/>
          <p:cNvSpPr/>
          <p:nvPr/>
        </p:nvSpPr>
        <p:spPr>
          <a:xfrm>
            <a:off x="8127598" y="3925689"/>
            <a:ext cx="3181270" cy="1243608"/>
          </a:xfrm>
          <a:prstGeom prst="rect">
            <a:avLst/>
          </a:prstGeom>
          <a:noFill/>
          <a:ln/>
        </p:spPr>
        <p:txBody>
          <a:bodyPr wrap="square" lIns="0" tIns="0" rIns="0" bIns="0" rtlCol="0" anchor="t">
            <a:normAutofit/>
          </a:bodyPr>
          <a:lstStyle/>
          <a:p>
            <a:pPr algn="l" indent="0" marL="0">
              <a:lnSpc>
                <a:spcPct val="120000"/>
              </a:lnSpc>
              <a:buNone/>
            </a:pPr>
            <a:r>
              <a:rPr lang="en-US" sz="1100" dirty="0">
                <a:solidFill>
                  <a:srgbClr val="E2E6E9"/>
                </a:solidFill>
                <a:latin typeface="Merriweather" pitchFamily="34" charset="0"/>
                <a:ea typeface="Merriweather" pitchFamily="34" charset="-122"/>
                <a:cs typeface="Merriweather" pitchFamily="34" charset="-120"/>
              </a:rPr>
              <a:t>Patterns exist everywhere. The golden ratio, UniBiTri Proportions, the spiral of a fern — they are real and they are beautiful. But meaning? That's optional. You may assign it, or you may simply marvel. Both are valid. Neither is required.</a:t>
            </a:r>
            <a:endParaRPr lang="en-US" sz="1100" dirty="0"/>
          </a:p>
        </p:txBody>
      </p:sp>
      <p:sp>
        <p:nvSpPr>
          <p:cNvPr id="19" name="Shape 17"/>
          <p:cNvSpPr/>
          <p:nvPr/>
        </p:nvSpPr>
        <p:spPr>
          <a:xfrm>
            <a:off x="719814" y="5461893"/>
            <a:ext cx="10752067" cy="705048"/>
          </a:xfrm>
          <a:prstGeom prst="roundRect">
            <a:avLst>
              <a:gd name="adj" fmla="val 8577"/>
            </a:avLst>
          </a:prstGeom>
          <a:solidFill>
            <a:srgbClr val="003180"/>
          </a:solidFill>
          <a:ln/>
        </p:spPr>
      </p:sp>
      <p:pic>
        <p:nvPicPr>
          <p:cNvPr id="20" name="Image 0" descr="preencoded.png">    </p:cNvPr>
          <p:cNvPicPr>
            <a:picLocks noChangeAspect="1"/>
          </p:cNvPicPr>
          <p:nvPr/>
        </p:nvPicPr>
        <p:blipFill>
          <a:blip r:embed="rId1"/>
          <a:stretch>
            <a:fillRect/>
          </a:stretch>
        </p:blipFill>
        <p:spPr>
          <a:xfrm>
            <a:off x="863777" y="5626596"/>
            <a:ext cx="179879" cy="143966"/>
          </a:xfrm>
          <a:prstGeom prst="rect">
            <a:avLst/>
          </a:prstGeom>
        </p:spPr>
      </p:pic>
      <p:sp>
        <p:nvSpPr>
          <p:cNvPr id="21" name="Text 18"/>
          <p:cNvSpPr/>
          <p:nvPr/>
        </p:nvSpPr>
        <p:spPr>
          <a:xfrm>
            <a:off x="1187619" y="5612904"/>
            <a:ext cx="10140299" cy="414536"/>
          </a:xfrm>
          <a:prstGeom prst="rect">
            <a:avLst/>
          </a:prstGeom>
          <a:noFill/>
          <a:ln/>
        </p:spPr>
        <p:txBody>
          <a:bodyPr wrap="square" lIns="0" tIns="0" rIns="0" bIns="0" rtlCol="0" anchor="t">
            <a:normAutofit/>
          </a:bodyPr>
          <a:lstStyle/>
          <a:p>
            <a:pPr algn="l" indent="0" marL="0">
              <a:lnSpc>
                <a:spcPct val="120000"/>
              </a:lnSpc>
              <a:buNone/>
            </a:pPr>
            <a:r>
              <a:rPr lang="en-US" sz="1100" dirty="0">
                <a:solidFill>
                  <a:srgbClr val="FFFFFF"/>
                </a:solidFill>
                <a:latin typeface="Merriweather" pitchFamily="34" charset="0"/>
                <a:ea typeface="Merriweather" pitchFamily="34" charset="-122"/>
                <a:cs typeface="Merriweather" pitchFamily="34" charset="-120"/>
              </a:rPr>
              <a:t>The UniBiTri Proportions (1:2:3) structure this very slide — one primary concept, two supporting pillars, three detailed subjects. The framework eats its own tail. That feels right.</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719814" y="822821"/>
            <a:ext cx="10752067" cy="478036"/>
          </a:xfrm>
          <a:prstGeom prst="rect">
            <a:avLst/>
          </a:prstGeom>
          <a:noFill/>
          <a:ln/>
        </p:spPr>
        <p:txBody>
          <a:bodyPr wrap="none" lIns="0" tIns="0" rIns="0" bIns="0" rtlCol="0" anchor="t"/>
          <a:lstStyle/>
          <a:p>
            <a:pPr algn="ctr" indent="0" marL="0">
              <a:lnSpc>
                <a:spcPct val="104000"/>
              </a:lnSpc>
              <a:buNone/>
            </a:pPr>
            <a:r>
              <a:rPr lang="en-US" sz="3000" dirty="0">
                <a:solidFill>
                  <a:srgbClr val="F5F0F0"/>
                </a:solidFill>
                <a:latin typeface="Merriweather" pitchFamily="34" charset="0"/>
                <a:ea typeface="Merriweather" pitchFamily="34" charset="-122"/>
                <a:cs typeface="Merriweather" pitchFamily="34" charset="-120"/>
              </a:rPr>
              <a:t>Creative Applications: Boxes as Buttons, Buttons as Slack</a:t>
            </a:r>
            <a:endParaRPr lang="en-US" sz="3000" dirty="0"/>
          </a:p>
        </p:txBody>
      </p:sp>
      <p:sp>
        <p:nvSpPr>
          <p:cNvPr id="3" name="Text 1"/>
          <p:cNvSpPr/>
          <p:nvPr/>
        </p:nvSpPr>
        <p:spPr>
          <a:xfrm>
            <a:off x="415022" y="1495822"/>
            <a:ext cx="11361652" cy="226417"/>
          </a:xfrm>
          <a:prstGeom prst="rect">
            <a:avLst/>
          </a:prstGeom>
          <a:noFill/>
          <a:ln/>
        </p:spPr>
        <p:txBody>
          <a:bodyPr wrap="none" lIns="0" tIns="0" rIns="0" bIns="0" rtlCol="0" anchor="t"/>
          <a:lstStyle/>
          <a:p>
            <a:pPr algn="ctr" indent="0" marL="0">
              <a:lnSpc>
                <a:spcPct val="123000"/>
              </a:lnSpc>
              <a:buNone/>
            </a:pPr>
            <a:r>
              <a:rPr lang="en-US" sz="1200" dirty="0">
                <a:solidFill>
                  <a:srgbClr val="E2E6E9"/>
                </a:solidFill>
                <a:latin typeface="Merriweather" pitchFamily="34" charset="0"/>
                <a:ea typeface="Merriweather" pitchFamily="34" charset="-122"/>
                <a:cs typeface="Merriweather" pitchFamily="34" charset="-120"/>
              </a:rPr>
              <a:t>Fuantum's journey through design — where precision meets chaos, intention meets accident, and the Yeti emerges.</a:t>
            </a:r>
            <a:endParaRPr lang="en-US" sz="1200" dirty="0"/>
          </a:p>
        </p:txBody>
      </p:sp>
      <p:sp>
        <p:nvSpPr>
          <p:cNvPr id="4" name="Shape 2"/>
          <p:cNvSpPr/>
          <p:nvPr/>
        </p:nvSpPr>
        <p:spPr>
          <a:xfrm>
            <a:off x="719814" y="1868488"/>
            <a:ext cx="1936305" cy="232470"/>
          </a:xfrm>
          <a:prstGeom prst="roundRect">
            <a:avLst>
              <a:gd name="adj" fmla="val 22111"/>
            </a:avLst>
          </a:prstGeom>
          <a:noFill/>
          <a:ln w="6350">
            <a:solidFill>
              <a:srgbClr val="609DFF"/>
            </a:solidFill>
            <a:prstDash val="solid"/>
          </a:ln>
        </p:spPr>
      </p:sp>
      <p:sp>
        <p:nvSpPr>
          <p:cNvPr id="5" name="Text 3"/>
          <p:cNvSpPr/>
          <p:nvPr/>
        </p:nvSpPr>
        <p:spPr>
          <a:xfrm>
            <a:off x="811589" y="1914327"/>
            <a:ext cx="2362339" cy="140791"/>
          </a:xfrm>
          <a:prstGeom prst="rect">
            <a:avLst/>
          </a:prstGeom>
          <a:noFill/>
          <a:ln/>
        </p:spPr>
        <p:txBody>
          <a:bodyPr wrap="none" lIns="0" tIns="0" rIns="0" bIns="0" rtlCol="0" anchor="t"/>
          <a:lstStyle/>
          <a:p>
            <a:pPr algn="l" indent="0" marL="0">
              <a:lnSpc>
                <a:spcPct val="96000"/>
              </a:lnSpc>
              <a:buNone/>
            </a:pPr>
            <a:r>
              <a:rPr lang="en-US" sz="950" dirty="0">
                <a:solidFill>
                  <a:srgbClr val="609DFF"/>
                </a:solidFill>
                <a:latin typeface="Merriweather" pitchFamily="34" charset="0"/>
                <a:ea typeface="Merriweather" pitchFamily="34" charset="-122"/>
                <a:cs typeface="Merriweather" pitchFamily="34" charset="-120"/>
              </a:rPr>
              <a:t>UNIBITRI PROPORTIONS 1:2:3</a:t>
            </a:r>
            <a:endParaRPr lang="en-US" sz="950" dirty="0"/>
          </a:p>
        </p:txBody>
      </p:sp>
      <p:sp>
        <p:nvSpPr>
          <p:cNvPr id="6" name="Shape 4"/>
          <p:cNvSpPr/>
          <p:nvPr/>
        </p:nvSpPr>
        <p:spPr>
          <a:xfrm>
            <a:off x="719814" y="2247205"/>
            <a:ext cx="5311047" cy="1314648"/>
          </a:xfrm>
          <a:prstGeom prst="roundRect">
            <a:avLst>
              <a:gd name="adj" fmla="val 4887"/>
            </a:avLst>
          </a:prstGeom>
          <a:solidFill>
            <a:srgbClr val="003180"/>
          </a:solidFill>
          <a:ln w="6350">
            <a:solidFill>
              <a:srgbClr val="194A99"/>
            </a:solidFill>
            <a:prstDash val="solid"/>
          </a:ln>
        </p:spPr>
      </p:sp>
      <p:sp>
        <p:nvSpPr>
          <p:cNvPr id="7" name="Text 5"/>
          <p:cNvSpPr/>
          <p:nvPr/>
        </p:nvSpPr>
        <p:spPr>
          <a:xfrm>
            <a:off x="879056" y="2406452"/>
            <a:ext cx="4992563" cy="238919"/>
          </a:xfrm>
          <a:prstGeom prst="rect">
            <a:avLst/>
          </a:prstGeom>
          <a:noFill/>
          <a:ln/>
        </p:spPr>
        <p:txBody>
          <a:bodyPr wrap="none" lIns="0" tIns="0" rIns="0" bIns="0" rtlCol="0" anchor="t"/>
          <a:lstStyle/>
          <a:p>
            <a:pPr algn="l" indent="0" marL="0">
              <a:lnSpc>
                <a:spcPct val="104000"/>
              </a:lnSpc>
              <a:buNone/>
            </a:pPr>
            <a:r>
              <a:rPr lang="en-US" sz="1500" dirty="0">
                <a:solidFill>
                  <a:srgbClr val="E2E6E9"/>
                </a:solidFill>
                <a:latin typeface="Merriweather" pitchFamily="34" charset="0"/>
                <a:ea typeface="Merriweather" pitchFamily="34" charset="-122"/>
                <a:cs typeface="Merriweather" pitchFamily="34" charset="-120"/>
              </a:rPr>
              <a:t>The Heretic's Interface</a:t>
            </a:r>
            <a:endParaRPr lang="en-US" sz="1500" dirty="0"/>
          </a:p>
        </p:txBody>
      </p:sp>
      <p:sp>
        <p:nvSpPr>
          <p:cNvPr id="8" name="Text 6"/>
          <p:cNvSpPr/>
          <p:nvPr/>
        </p:nvSpPr>
        <p:spPr>
          <a:xfrm>
            <a:off x="879056" y="2723356"/>
            <a:ext cx="4992563" cy="679252"/>
          </a:xfrm>
          <a:prstGeom prst="rect">
            <a:avLst/>
          </a:prstGeom>
          <a:noFill/>
          <a:ln/>
        </p:spPr>
        <p:txBody>
          <a:bodyPr wrap="square" lIns="0" tIns="0" rIns="0" bIns="0" rtlCol="0" anchor="t">
            <a:normAutofit/>
          </a:bodyPr>
          <a:lstStyle/>
          <a:p>
            <a:pPr algn="l" indent="0" marL="0">
              <a:lnSpc>
                <a:spcPct val="123000"/>
              </a:lnSpc>
              <a:buNone/>
            </a:pPr>
            <a:r>
              <a:rPr lang="en-US" sz="1200" dirty="0">
                <a:solidFill>
                  <a:srgbClr val="E2E6E9"/>
                </a:solidFill>
                <a:latin typeface="Merriweather" pitchFamily="34" charset="0"/>
                <a:ea typeface="Merriweather" pitchFamily="34" charset="-122"/>
                <a:cs typeface="Merriweather" pitchFamily="34" charset="-120"/>
              </a:rPr>
              <a:t>Design that questions user expectations and embraces playful contradiction. Rules exist to be bent — every familiar button hides a subversive invitation to reconsider what "clicking" even means.</a:t>
            </a:r>
            <a:endParaRPr lang="en-US" sz="1200" dirty="0"/>
          </a:p>
        </p:txBody>
      </p:sp>
      <p:sp>
        <p:nvSpPr>
          <p:cNvPr id="9" name="Shape 7"/>
          <p:cNvSpPr/>
          <p:nvPr/>
        </p:nvSpPr>
        <p:spPr>
          <a:xfrm>
            <a:off x="6160834" y="2247205"/>
            <a:ext cx="5311047" cy="1314648"/>
          </a:xfrm>
          <a:prstGeom prst="roundRect">
            <a:avLst>
              <a:gd name="adj" fmla="val 4887"/>
            </a:avLst>
          </a:prstGeom>
          <a:solidFill>
            <a:srgbClr val="003180"/>
          </a:solidFill>
          <a:ln w="6350">
            <a:solidFill>
              <a:srgbClr val="194A99"/>
            </a:solidFill>
            <a:prstDash val="solid"/>
          </a:ln>
        </p:spPr>
      </p:sp>
      <p:sp>
        <p:nvSpPr>
          <p:cNvPr id="10" name="Text 8"/>
          <p:cNvSpPr/>
          <p:nvPr/>
        </p:nvSpPr>
        <p:spPr>
          <a:xfrm>
            <a:off x="6320076" y="2406452"/>
            <a:ext cx="4992563" cy="238919"/>
          </a:xfrm>
          <a:prstGeom prst="rect">
            <a:avLst/>
          </a:prstGeom>
          <a:noFill/>
          <a:ln/>
        </p:spPr>
        <p:txBody>
          <a:bodyPr wrap="none" lIns="0" tIns="0" rIns="0" bIns="0" rtlCol="0" anchor="t"/>
          <a:lstStyle/>
          <a:p>
            <a:pPr algn="l" indent="0" marL="0">
              <a:lnSpc>
                <a:spcPct val="104000"/>
              </a:lnSpc>
              <a:buNone/>
            </a:pPr>
            <a:r>
              <a:rPr lang="en-US" sz="1500" dirty="0">
                <a:solidFill>
                  <a:srgbClr val="E2E6E9"/>
                </a:solidFill>
                <a:latin typeface="Merriweather" pitchFamily="34" charset="0"/>
                <a:ea typeface="Merriweather" pitchFamily="34" charset="-122"/>
                <a:cs typeface="Merriweather" pitchFamily="34" charset="-120"/>
              </a:rPr>
              <a:t>The Yeti's Wisdom</a:t>
            </a:r>
            <a:endParaRPr lang="en-US" sz="1500" dirty="0"/>
          </a:p>
        </p:txBody>
      </p:sp>
      <p:sp>
        <p:nvSpPr>
          <p:cNvPr id="11" name="Text 9"/>
          <p:cNvSpPr/>
          <p:nvPr/>
        </p:nvSpPr>
        <p:spPr>
          <a:xfrm>
            <a:off x="6320076" y="2723356"/>
            <a:ext cx="4992563" cy="679252"/>
          </a:xfrm>
          <a:prstGeom prst="rect">
            <a:avLst/>
          </a:prstGeom>
          <a:noFill/>
          <a:ln/>
        </p:spPr>
        <p:txBody>
          <a:bodyPr wrap="square" lIns="0" tIns="0" rIns="0" bIns="0" rtlCol="0" anchor="t">
            <a:normAutofit/>
          </a:bodyPr>
          <a:lstStyle/>
          <a:p>
            <a:pPr algn="l" indent="0" marL="0">
              <a:lnSpc>
                <a:spcPct val="123000"/>
              </a:lnSpc>
              <a:buNone/>
            </a:pPr>
            <a:r>
              <a:rPr lang="en-US" sz="1200" dirty="0">
                <a:solidFill>
                  <a:srgbClr val="E2E6E9"/>
                </a:solidFill>
                <a:latin typeface="Merriweather" pitchFamily="34" charset="0"/>
                <a:ea typeface="Merriweather" pitchFamily="34" charset="-122"/>
                <a:cs typeface="Merriweather" pitchFamily="34" charset="-120"/>
              </a:rPr>
              <a:t>Interfaces that feel natural, organic, and slightly unhinged. The Yeti knows the forest path by instinct, not instruction — designing with the body, not just the mind.</a:t>
            </a:r>
            <a:endParaRPr lang="en-US" sz="1200" dirty="0"/>
          </a:p>
        </p:txBody>
      </p:sp>
      <p:sp>
        <p:nvSpPr>
          <p:cNvPr id="12" name="Shape 10"/>
          <p:cNvSpPr/>
          <p:nvPr/>
        </p:nvSpPr>
        <p:spPr>
          <a:xfrm>
            <a:off x="719814" y="3708102"/>
            <a:ext cx="344181" cy="344190"/>
          </a:xfrm>
          <a:prstGeom prst="roundRect">
            <a:avLst>
              <a:gd name="adj" fmla="val 18668"/>
            </a:avLst>
          </a:prstGeom>
          <a:solidFill>
            <a:srgbClr val="003180"/>
          </a:solidFill>
          <a:ln w="6350">
            <a:solidFill>
              <a:srgbClr val="194A99"/>
            </a:solidFill>
            <a:prstDash val="solid"/>
          </a:ln>
        </p:spPr>
      </p:sp>
      <p:pic>
        <p:nvPicPr>
          <p:cNvPr id="13"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77161" y="3765401"/>
            <a:ext cx="229388" cy="229394"/>
          </a:xfrm>
          <a:prstGeom prst="rect">
            <a:avLst/>
          </a:prstGeom>
        </p:spPr>
      </p:pic>
      <p:sp>
        <p:nvSpPr>
          <p:cNvPr id="14" name="Text 11"/>
          <p:cNvSpPr/>
          <p:nvPr/>
        </p:nvSpPr>
        <p:spPr>
          <a:xfrm>
            <a:off x="1193969" y="3760688"/>
            <a:ext cx="3001491" cy="238919"/>
          </a:xfrm>
          <a:prstGeom prst="rect">
            <a:avLst/>
          </a:prstGeom>
          <a:noFill/>
          <a:ln/>
        </p:spPr>
        <p:txBody>
          <a:bodyPr wrap="none" lIns="0" tIns="0" rIns="0" bIns="0" rtlCol="0" anchor="t"/>
          <a:lstStyle/>
          <a:p>
            <a:pPr algn="l" indent="0" marL="0">
              <a:lnSpc>
                <a:spcPct val="104000"/>
              </a:lnSpc>
              <a:buNone/>
            </a:pPr>
            <a:r>
              <a:rPr lang="en-US" sz="1500" dirty="0">
                <a:solidFill>
                  <a:srgbClr val="E2E6E9"/>
                </a:solidFill>
                <a:latin typeface="Merriweather" pitchFamily="34" charset="0"/>
                <a:ea typeface="Merriweather" pitchFamily="34" charset="-122"/>
                <a:cs typeface="Merriweather" pitchFamily="34" charset="-120"/>
              </a:rPr>
              <a:t>Interactive Paradox</a:t>
            </a:r>
            <a:endParaRPr lang="en-US" sz="1500" dirty="0"/>
          </a:p>
        </p:txBody>
      </p:sp>
      <p:sp>
        <p:nvSpPr>
          <p:cNvPr id="15" name="Text 12"/>
          <p:cNvSpPr/>
          <p:nvPr/>
        </p:nvSpPr>
        <p:spPr>
          <a:xfrm>
            <a:off x="1193969" y="4077593"/>
            <a:ext cx="3001491" cy="1132086"/>
          </a:xfrm>
          <a:prstGeom prst="rect">
            <a:avLst/>
          </a:prstGeom>
          <a:noFill/>
          <a:ln/>
        </p:spPr>
        <p:txBody>
          <a:bodyPr wrap="square" lIns="0" tIns="0" rIns="0" bIns="0" rtlCol="0" anchor="t">
            <a:normAutofit/>
          </a:bodyPr>
          <a:lstStyle/>
          <a:p>
            <a:pPr algn="l" indent="0" marL="0">
              <a:lnSpc>
                <a:spcPct val="123000"/>
              </a:lnSpc>
              <a:buNone/>
            </a:pPr>
            <a:r>
              <a:rPr lang="en-US" sz="1200" dirty="0">
                <a:solidFill>
                  <a:srgbClr val="E2E6E9"/>
                </a:solidFill>
                <a:latin typeface="Merriweather" pitchFamily="34" charset="0"/>
                <a:ea typeface="Merriweather" pitchFamily="34" charset="-122"/>
                <a:cs typeface="Merriweather" pitchFamily="34" charset="-120"/>
              </a:rPr>
              <a:t>Buttons that do what you expect </a:t>
            </a:r>
            <a:pPr algn="l" indent="0" marL="0">
              <a:lnSpc>
                <a:spcPct val="123000"/>
              </a:lnSpc>
              <a:buNone/>
            </a:pPr>
            <a:r>
              <a:rPr lang="en-US" sz="1200" i="1" dirty="0">
                <a:solidFill>
                  <a:srgbClr val="E2E6E9"/>
                </a:solidFill>
                <a:latin typeface="Merriweather" pitchFamily="34" charset="0"/>
                <a:ea typeface="Merriweather" pitchFamily="34" charset="-122"/>
                <a:cs typeface="Merriweather" pitchFamily="34" charset="-120"/>
              </a:rPr>
              <a:t>and</a:t>
            </a:r>
            <a:pPr algn="l" indent="0" marL="0">
              <a:lnSpc>
                <a:spcPct val="123000"/>
              </a:lnSpc>
              <a:buNone/>
            </a:pPr>
            <a:r>
              <a:rPr lang="en-US" sz="1200" dirty="0">
                <a:solidFill>
                  <a:srgbClr val="E2E6E9"/>
                </a:solidFill>
                <a:latin typeface="Merriweather" pitchFamily="34" charset="0"/>
                <a:ea typeface="Merriweather" pitchFamily="34" charset="-122"/>
                <a:cs typeface="Merriweather" pitchFamily="34" charset="-120"/>
              </a:rPr>
              <a:t> what you don't expect — simultaneously. The Fuantum principle: two truths coexist. A click is both an action and a question.</a:t>
            </a:r>
            <a:endParaRPr lang="en-US" sz="1200" dirty="0"/>
          </a:p>
        </p:txBody>
      </p:sp>
      <p:sp>
        <p:nvSpPr>
          <p:cNvPr id="16" name="Shape 13"/>
          <p:cNvSpPr/>
          <p:nvPr/>
        </p:nvSpPr>
        <p:spPr>
          <a:xfrm>
            <a:off x="4357975" y="3708102"/>
            <a:ext cx="344181" cy="344190"/>
          </a:xfrm>
          <a:prstGeom prst="roundRect">
            <a:avLst>
              <a:gd name="adj" fmla="val 18668"/>
            </a:avLst>
          </a:prstGeom>
          <a:solidFill>
            <a:srgbClr val="003180"/>
          </a:solidFill>
          <a:ln w="6350">
            <a:solidFill>
              <a:srgbClr val="194A99"/>
            </a:solidFill>
            <a:prstDash val="solid"/>
          </a:ln>
        </p:spPr>
      </p:sp>
      <p:pic>
        <p:nvPicPr>
          <p:cNvPr id="17"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15322" y="3765401"/>
            <a:ext cx="229388" cy="229394"/>
          </a:xfrm>
          <a:prstGeom prst="rect">
            <a:avLst/>
          </a:prstGeom>
        </p:spPr>
      </p:pic>
      <p:sp>
        <p:nvSpPr>
          <p:cNvPr id="18" name="Text 14"/>
          <p:cNvSpPr/>
          <p:nvPr/>
        </p:nvSpPr>
        <p:spPr>
          <a:xfrm>
            <a:off x="4832130" y="3760688"/>
            <a:ext cx="3001491" cy="238919"/>
          </a:xfrm>
          <a:prstGeom prst="rect">
            <a:avLst/>
          </a:prstGeom>
          <a:noFill/>
          <a:ln/>
        </p:spPr>
        <p:txBody>
          <a:bodyPr wrap="none" lIns="0" tIns="0" rIns="0" bIns="0" rtlCol="0" anchor="t"/>
          <a:lstStyle/>
          <a:p>
            <a:pPr algn="l" indent="0" marL="0">
              <a:lnSpc>
                <a:spcPct val="104000"/>
              </a:lnSpc>
              <a:buNone/>
            </a:pPr>
            <a:r>
              <a:rPr lang="en-US" sz="1500" dirty="0">
                <a:solidFill>
                  <a:srgbClr val="E2E6E9"/>
                </a:solidFill>
                <a:latin typeface="Merriweather" pitchFamily="34" charset="0"/>
                <a:ea typeface="Merriweather" pitchFamily="34" charset="-122"/>
                <a:cs typeface="Merriweather" pitchFamily="34" charset="-120"/>
              </a:rPr>
              <a:t>Slack in Design</a:t>
            </a:r>
            <a:endParaRPr lang="en-US" sz="1500" dirty="0"/>
          </a:p>
        </p:txBody>
      </p:sp>
      <p:sp>
        <p:nvSpPr>
          <p:cNvPr id="19" name="Text 15"/>
          <p:cNvSpPr/>
          <p:nvPr/>
        </p:nvSpPr>
        <p:spPr>
          <a:xfrm>
            <a:off x="4832130" y="4077593"/>
            <a:ext cx="3001491" cy="1358503"/>
          </a:xfrm>
          <a:prstGeom prst="rect">
            <a:avLst/>
          </a:prstGeom>
          <a:noFill/>
          <a:ln/>
        </p:spPr>
        <p:txBody>
          <a:bodyPr wrap="square" lIns="0" tIns="0" rIns="0" bIns="0" rtlCol="0" anchor="t">
            <a:normAutofit/>
          </a:bodyPr>
          <a:lstStyle/>
          <a:p>
            <a:pPr algn="l" indent="0" marL="0">
              <a:lnSpc>
                <a:spcPct val="123000"/>
              </a:lnSpc>
              <a:buNone/>
            </a:pPr>
            <a:r>
              <a:rPr lang="en-US" sz="1200" dirty="0">
                <a:solidFill>
                  <a:srgbClr val="E2E6E9"/>
                </a:solidFill>
                <a:latin typeface="Merriweather" pitchFamily="34" charset="0"/>
                <a:ea typeface="Merriweather" pitchFamily="34" charset="-122"/>
                <a:cs typeface="Merriweather" pitchFamily="34" charset="-120"/>
              </a:rPr>
              <a:t>Leaving deliberate room for user interpretation, accident, and beautiful mistakes. Slack is not failure — it is the universe's margin note, the white space where consciousness writes its own meaning.</a:t>
            </a:r>
            <a:endParaRPr lang="en-US" sz="1200" dirty="0"/>
          </a:p>
        </p:txBody>
      </p:sp>
      <p:sp>
        <p:nvSpPr>
          <p:cNvPr id="20" name="Shape 16"/>
          <p:cNvSpPr/>
          <p:nvPr/>
        </p:nvSpPr>
        <p:spPr>
          <a:xfrm>
            <a:off x="7996137" y="3708102"/>
            <a:ext cx="344181" cy="344190"/>
          </a:xfrm>
          <a:prstGeom prst="roundRect">
            <a:avLst>
              <a:gd name="adj" fmla="val 18668"/>
            </a:avLst>
          </a:prstGeom>
          <a:solidFill>
            <a:srgbClr val="003180"/>
          </a:solidFill>
          <a:ln w="6350">
            <a:solidFill>
              <a:srgbClr val="194A99"/>
            </a:solidFill>
            <a:prstDash val="solid"/>
          </a:ln>
        </p:spPr>
      </p:sp>
      <p:pic>
        <p:nvPicPr>
          <p:cNvPr id="21"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53484" y="3765401"/>
            <a:ext cx="229388" cy="229394"/>
          </a:xfrm>
          <a:prstGeom prst="rect">
            <a:avLst/>
          </a:prstGeom>
        </p:spPr>
      </p:pic>
      <p:sp>
        <p:nvSpPr>
          <p:cNvPr id="22" name="Text 17"/>
          <p:cNvSpPr/>
          <p:nvPr/>
        </p:nvSpPr>
        <p:spPr>
          <a:xfrm>
            <a:off x="8470291" y="3760688"/>
            <a:ext cx="3001590" cy="238919"/>
          </a:xfrm>
          <a:prstGeom prst="rect">
            <a:avLst/>
          </a:prstGeom>
          <a:noFill/>
          <a:ln/>
        </p:spPr>
        <p:txBody>
          <a:bodyPr wrap="none" lIns="0" tIns="0" rIns="0" bIns="0" rtlCol="0" anchor="t"/>
          <a:lstStyle/>
          <a:p>
            <a:pPr algn="l" indent="0" marL="0">
              <a:lnSpc>
                <a:spcPct val="104000"/>
              </a:lnSpc>
              <a:buNone/>
            </a:pPr>
            <a:r>
              <a:rPr lang="en-US" sz="1500" dirty="0">
                <a:solidFill>
                  <a:srgbClr val="E2E6E9"/>
                </a:solidFill>
                <a:latin typeface="Merriweather" pitchFamily="34" charset="0"/>
                <a:ea typeface="Merriweather" pitchFamily="34" charset="-122"/>
                <a:cs typeface="Merriweather" pitchFamily="34" charset="-120"/>
              </a:rPr>
              <a:t>Forest Logic</a:t>
            </a:r>
            <a:endParaRPr lang="en-US" sz="1500" dirty="0"/>
          </a:p>
        </p:txBody>
      </p:sp>
      <p:sp>
        <p:nvSpPr>
          <p:cNvPr id="23" name="Text 18"/>
          <p:cNvSpPr/>
          <p:nvPr/>
        </p:nvSpPr>
        <p:spPr>
          <a:xfrm>
            <a:off x="8470291" y="4077593"/>
            <a:ext cx="3001590" cy="1132086"/>
          </a:xfrm>
          <a:prstGeom prst="rect">
            <a:avLst/>
          </a:prstGeom>
          <a:noFill/>
          <a:ln/>
        </p:spPr>
        <p:txBody>
          <a:bodyPr wrap="square" lIns="0" tIns="0" rIns="0" bIns="0" rtlCol="0" anchor="t">
            <a:normAutofit/>
          </a:bodyPr>
          <a:lstStyle/>
          <a:p>
            <a:pPr algn="l" indent="0" marL="0">
              <a:lnSpc>
                <a:spcPct val="123000"/>
              </a:lnSpc>
              <a:buNone/>
            </a:pPr>
            <a:r>
              <a:rPr lang="en-US" sz="1200" dirty="0">
                <a:solidFill>
                  <a:srgbClr val="E2E6E9"/>
                </a:solidFill>
                <a:latin typeface="Merriweather" pitchFamily="34" charset="0"/>
                <a:ea typeface="Merriweather" pitchFamily="34" charset="-122"/>
                <a:cs typeface="Merriweather" pitchFamily="34" charset="-120"/>
              </a:rPr>
              <a:t>Organic patterns that feel alive, responsive, and slightly mysterious. Like UniBiTri geometry, the forest has no straight lines — yet every branch follows a deeper mathematical truth.</a:t>
            </a:r>
            <a:endParaRPr lang="en-US" sz="1200" dirty="0"/>
          </a:p>
        </p:txBody>
      </p:sp>
      <p:sp>
        <p:nvSpPr>
          <p:cNvPr id="24" name="Text 19"/>
          <p:cNvSpPr/>
          <p:nvPr/>
        </p:nvSpPr>
        <p:spPr>
          <a:xfrm>
            <a:off x="719814" y="5582345"/>
            <a:ext cx="10752067" cy="452834"/>
          </a:xfrm>
          <a:prstGeom prst="rect">
            <a:avLst/>
          </a:prstGeom>
          <a:noFill/>
          <a:ln/>
        </p:spPr>
        <p:txBody>
          <a:bodyPr wrap="square" lIns="0" tIns="0" rIns="0" bIns="0" rtlCol="0" anchor="t">
            <a:normAutofit/>
          </a:bodyPr>
          <a:lstStyle/>
          <a:p>
            <a:pPr algn="ctr" indent="0" marL="0">
              <a:lnSpc>
                <a:spcPct val="123000"/>
              </a:lnSpc>
              <a:buNone/>
            </a:pPr>
            <a:r>
              <a:rPr lang="en-US" sz="1200" i="1" dirty="0">
                <a:solidFill>
                  <a:srgbClr val="E2E6E9"/>
                </a:solidFill>
                <a:latin typeface="Merriweather" pitchFamily="34" charset="0"/>
                <a:ea typeface="Merriweather" pitchFamily="34" charset="-122"/>
                <a:cs typeface="Merriweather" pitchFamily="34" charset="-120"/>
              </a:rPr>
              <a:t>To become the Yeti is to design with both precision and chaos — wielding geometry with one hand, releasing accident with the other. This is Fuantum's transformation.</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719814" y="602456"/>
            <a:ext cx="10752067" cy="421779"/>
          </a:xfrm>
          <a:prstGeom prst="rect">
            <a:avLst/>
          </a:prstGeom>
          <a:noFill/>
          <a:ln/>
        </p:spPr>
        <p:txBody>
          <a:bodyPr wrap="none" lIns="0" tIns="0" rIns="0" bIns="0" rtlCol="0" anchor="t"/>
          <a:lstStyle/>
          <a:p>
            <a:pPr algn="ctr" indent="0" marL="0">
              <a:lnSpc>
                <a:spcPct val="104000"/>
              </a:lnSpc>
              <a:buNone/>
            </a:pPr>
            <a:r>
              <a:rPr lang="en-US" sz="2650" dirty="0">
                <a:solidFill>
                  <a:srgbClr val="F5F0F0"/>
                </a:solidFill>
                <a:latin typeface="Merriweather" pitchFamily="34" charset="0"/>
                <a:ea typeface="Merriweather" pitchFamily="34" charset="-122"/>
                <a:cs typeface="Merriweather" pitchFamily="34" charset="-120"/>
              </a:rPr>
              <a:t>Mood Board as Spiritual Practice</a:t>
            </a:r>
            <a:endParaRPr lang="en-US" sz="2650" dirty="0"/>
          </a:p>
        </p:txBody>
      </p:sp>
      <p:sp>
        <p:nvSpPr>
          <p:cNvPr id="3" name="Text 1"/>
          <p:cNvSpPr/>
          <p:nvPr/>
        </p:nvSpPr>
        <p:spPr>
          <a:xfrm>
            <a:off x="415022" y="1226641"/>
            <a:ext cx="11361652" cy="188913"/>
          </a:xfrm>
          <a:prstGeom prst="rect">
            <a:avLst/>
          </a:prstGeom>
          <a:noFill/>
          <a:ln/>
        </p:spPr>
        <p:txBody>
          <a:bodyPr wrap="none" lIns="0" tIns="0" rIns="0" bIns="0" rtlCol="0" anchor="t"/>
          <a:lstStyle/>
          <a:p>
            <a:pPr algn="ctr" indent="0" marL="0">
              <a:lnSpc>
                <a:spcPct val="117000"/>
              </a:lnSpc>
              <a:buNone/>
            </a:pPr>
            <a:r>
              <a:rPr lang="en-US" sz="1050" dirty="0">
                <a:solidFill>
                  <a:srgbClr val="E2E6E9"/>
                </a:solidFill>
                <a:latin typeface="Merriweather" pitchFamily="34" charset="0"/>
                <a:ea typeface="Merriweather" pitchFamily="34" charset="-122"/>
                <a:cs typeface="Merriweather" pitchFamily="34" charset="-120"/>
              </a:rPr>
              <a:t>Eight years of Fuantum Thought distilled into a living method — where curation becomes inquiry, and the board itself becomes the journey.</a:t>
            </a:r>
            <a:endParaRPr lang="en-US" sz="1050" dirty="0"/>
          </a:p>
        </p:txBody>
      </p:sp>
      <p:pic>
        <p:nvPicPr>
          <p:cNvPr id="4"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19814" y="1643162"/>
            <a:ext cx="5211434" cy="1375767"/>
          </a:xfrm>
          <a:prstGeom prst="rect">
            <a:avLst/>
          </a:prstGeom>
        </p:spPr>
      </p:pic>
      <p:sp>
        <p:nvSpPr>
          <p:cNvPr id="5" name="Text 2"/>
          <p:cNvSpPr/>
          <p:nvPr/>
        </p:nvSpPr>
        <p:spPr>
          <a:xfrm>
            <a:off x="949996" y="1797149"/>
            <a:ext cx="4827268" cy="210939"/>
          </a:xfrm>
          <a:prstGeom prst="rect">
            <a:avLst/>
          </a:prstGeom>
          <a:noFill/>
          <a:ln/>
        </p:spPr>
        <p:txBody>
          <a:bodyPr wrap="none" lIns="0" tIns="0" rIns="0" bIns="0" rtlCol="0" anchor="t"/>
          <a:lstStyle/>
          <a:p>
            <a:pPr algn="l" indent="0" marL="0">
              <a:lnSpc>
                <a:spcPct val="104000"/>
              </a:lnSpc>
              <a:buNone/>
            </a:pPr>
            <a:r>
              <a:rPr lang="en-US" sz="1300" dirty="0">
                <a:solidFill>
                  <a:srgbClr val="E2E6E9"/>
                </a:solidFill>
                <a:latin typeface="Merriweather" pitchFamily="34" charset="0"/>
                <a:ea typeface="Merriweather" pitchFamily="34" charset="-122"/>
                <a:cs typeface="Merriweather" pitchFamily="34" charset="-120"/>
              </a:rPr>
              <a:t>The Heretic's Approach</a:t>
            </a:r>
            <a:endParaRPr lang="en-US" sz="1300" dirty="0"/>
          </a:p>
        </p:txBody>
      </p:sp>
      <p:sp>
        <p:nvSpPr>
          <p:cNvPr id="6" name="Text 3"/>
          <p:cNvSpPr/>
          <p:nvPr/>
        </p:nvSpPr>
        <p:spPr>
          <a:xfrm>
            <a:off x="949996" y="2109291"/>
            <a:ext cx="4827268" cy="755650"/>
          </a:xfrm>
          <a:prstGeom prst="rect">
            <a:avLst/>
          </a:prstGeom>
          <a:noFill/>
          <a:ln/>
        </p:spPr>
        <p:txBody>
          <a:bodyPr wrap="square" lIns="0" tIns="0" rIns="0" bIns="0" rtlCol="0" anchor="t">
            <a:normAutofit/>
          </a:bodyPr>
          <a:lstStyle/>
          <a:p>
            <a:pPr algn="l" indent="0" marL="0">
              <a:lnSpc>
                <a:spcPct val="117000"/>
              </a:lnSpc>
              <a:buNone/>
            </a:pPr>
            <a:r>
              <a:rPr lang="en-US" sz="1050" dirty="0">
                <a:solidFill>
                  <a:srgbClr val="E2E6E9"/>
                </a:solidFill>
                <a:latin typeface="Merriweather" pitchFamily="34" charset="0"/>
                <a:ea typeface="Merriweather" pitchFamily="34" charset="-122"/>
                <a:cs typeface="Merriweather" pitchFamily="34" charset="-120"/>
              </a:rPr>
              <a:t>Curate with doubt. Question every image you're drawn to — </a:t>
            </a:r>
            <a:pPr algn="l" indent="0" marL="0">
              <a:lnSpc>
                <a:spcPct val="117000"/>
              </a:lnSpc>
              <a:buNone/>
            </a:pPr>
            <a:r>
              <a:rPr lang="en-US" sz="1050" i="1" dirty="0">
                <a:solidFill>
                  <a:srgbClr val="E2E6E9"/>
                </a:solidFill>
                <a:latin typeface="Merriweather" pitchFamily="34" charset="0"/>
                <a:ea typeface="Merriweather" pitchFamily="34" charset="-122"/>
                <a:cs typeface="Merriweather" pitchFamily="34" charset="-120"/>
              </a:rPr>
              <a:t>why this and not something stranger?</a:t>
            </a:r>
            <a:pPr algn="l" indent="0" marL="0">
              <a:lnSpc>
                <a:spcPct val="117000"/>
              </a:lnSpc>
              <a:buNone/>
            </a:pPr>
            <a:r>
              <a:rPr lang="en-US" sz="1050" dirty="0">
                <a:solidFill>
                  <a:srgbClr val="E2E6E9"/>
                </a:solidFill>
                <a:latin typeface="Merriweather" pitchFamily="34" charset="0"/>
                <a:ea typeface="Merriweather" pitchFamily="34" charset="-122"/>
                <a:cs typeface="Merriweather" pitchFamily="34" charset="-120"/>
              </a:rPr>
              <a:t> Contradiction is not a flaw in the board; it is the board's most honest feature. Let opposing aesthetics sit uncomfortably next to each other and resist the urge to resolve the tension.</a:t>
            </a:r>
            <a:endParaRPr lang="en-US" sz="1050" dirty="0"/>
          </a:p>
        </p:txBody>
      </p:sp>
      <p:pic>
        <p:nvPicPr>
          <p:cNvPr id="7"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9814" y="3120132"/>
            <a:ext cx="5211434" cy="1375767"/>
          </a:xfrm>
          <a:prstGeom prst="rect">
            <a:avLst/>
          </a:prstGeom>
        </p:spPr>
      </p:pic>
      <p:sp>
        <p:nvSpPr>
          <p:cNvPr id="8" name="Text 4"/>
          <p:cNvSpPr/>
          <p:nvPr/>
        </p:nvSpPr>
        <p:spPr>
          <a:xfrm>
            <a:off x="949996" y="3274120"/>
            <a:ext cx="4827268" cy="210939"/>
          </a:xfrm>
          <a:prstGeom prst="rect">
            <a:avLst/>
          </a:prstGeom>
          <a:noFill/>
          <a:ln/>
        </p:spPr>
        <p:txBody>
          <a:bodyPr wrap="none" lIns="0" tIns="0" rIns="0" bIns="0" rtlCol="0" anchor="t"/>
          <a:lstStyle/>
          <a:p>
            <a:pPr algn="l" indent="0" marL="0">
              <a:lnSpc>
                <a:spcPct val="104000"/>
              </a:lnSpc>
              <a:buNone/>
            </a:pPr>
            <a:r>
              <a:rPr lang="en-US" sz="1300" dirty="0">
                <a:solidFill>
                  <a:srgbClr val="E2E6E9"/>
                </a:solidFill>
                <a:latin typeface="Merriweather" pitchFamily="34" charset="0"/>
                <a:ea typeface="Merriweather" pitchFamily="34" charset="-122"/>
                <a:cs typeface="Merriweather" pitchFamily="34" charset="-120"/>
              </a:rPr>
              <a:t>The Yeti's Method</a:t>
            </a:r>
            <a:endParaRPr lang="en-US" sz="1300" dirty="0"/>
          </a:p>
        </p:txBody>
      </p:sp>
      <p:sp>
        <p:nvSpPr>
          <p:cNvPr id="9" name="Text 5"/>
          <p:cNvSpPr/>
          <p:nvPr/>
        </p:nvSpPr>
        <p:spPr>
          <a:xfrm>
            <a:off x="949996" y="3586262"/>
            <a:ext cx="4827268" cy="755650"/>
          </a:xfrm>
          <a:prstGeom prst="rect">
            <a:avLst/>
          </a:prstGeom>
          <a:noFill/>
          <a:ln/>
        </p:spPr>
        <p:txBody>
          <a:bodyPr wrap="square" lIns="0" tIns="0" rIns="0" bIns="0" rtlCol="0" anchor="t">
            <a:normAutofit/>
          </a:bodyPr>
          <a:lstStyle/>
          <a:p>
            <a:pPr algn="l" indent="0" marL="0">
              <a:lnSpc>
                <a:spcPct val="117000"/>
              </a:lnSpc>
              <a:buNone/>
            </a:pPr>
            <a:r>
              <a:rPr lang="en-US" sz="1050" dirty="0">
                <a:solidFill>
                  <a:srgbClr val="E2E6E9"/>
                </a:solidFill>
                <a:latin typeface="Merriweather" pitchFamily="34" charset="0"/>
                <a:ea typeface="Merriweather" pitchFamily="34" charset="-122"/>
                <a:cs typeface="Merriweather" pitchFamily="34" charset="-120"/>
              </a:rPr>
              <a:t>Trust the pull before the logic. The forest does not explain itself — and neither should your instincts. When an image calls to you without reason, that is the signal. Accept what emerges from the undergrowth. The hand that reaches for the image knows something the mind has not yet named.</a:t>
            </a:r>
            <a:endParaRPr lang="en-US" sz="1050" dirty="0"/>
          </a:p>
        </p:txBody>
      </p:sp>
      <p:sp>
        <p:nvSpPr>
          <p:cNvPr id="10" name="Shape 6"/>
          <p:cNvSpPr/>
          <p:nvPr/>
        </p:nvSpPr>
        <p:spPr>
          <a:xfrm>
            <a:off x="6266797" y="1643162"/>
            <a:ext cx="303701" cy="303709"/>
          </a:xfrm>
          <a:prstGeom prst="roundRect">
            <a:avLst>
              <a:gd name="adj" fmla="val 18667"/>
            </a:avLst>
          </a:prstGeom>
          <a:solidFill>
            <a:srgbClr val="003180"/>
          </a:solidFill>
          <a:ln w="6350">
            <a:solidFill>
              <a:srgbClr val="194A99"/>
            </a:solidFill>
            <a:prstDash val="solid"/>
          </a:ln>
        </p:spPr>
      </p:sp>
      <p:sp>
        <p:nvSpPr>
          <p:cNvPr id="11" name="Text 7"/>
          <p:cNvSpPr/>
          <p:nvPr/>
        </p:nvSpPr>
        <p:spPr>
          <a:xfrm>
            <a:off x="6317397" y="1668463"/>
            <a:ext cx="202401" cy="253008"/>
          </a:xfrm>
          <a:prstGeom prst="rect">
            <a:avLst/>
          </a:prstGeom>
          <a:noFill/>
          <a:ln/>
        </p:spPr>
        <p:txBody>
          <a:bodyPr wrap="none" lIns="0" tIns="0" rIns="0" bIns="0" rtlCol="0" anchor="ctr"/>
          <a:lstStyle/>
          <a:p>
            <a:pPr algn="ctr" indent="0" marL="0">
              <a:lnSpc>
                <a:spcPct val="100000"/>
              </a:lnSpc>
              <a:buNone/>
            </a:pPr>
            <a:r>
              <a:rPr lang="en-US" sz="1550" dirty="0">
                <a:solidFill>
                  <a:srgbClr val="E2E6E9"/>
                </a:solidFill>
                <a:latin typeface="Merriweather" pitchFamily="34" charset="0"/>
                <a:ea typeface="Merriweather" pitchFamily="34" charset="-122"/>
                <a:cs typeface="Merriweather" pitchFamily="34" charset="-120"/>
              </a:rPr>
              <a:t>1</a:t>
            </a:r>
            <a:endParaRPr lang="en-US" sz="1550" dirty="0"/>
          </a:p>
        </p:txBody>
      </p:sp>
      <p:sp>
        <p:nvSpPr>
          <p:cNvPr id="12" name="Text 8"/>
          <p:cNvSpPr/>
          <p:nvPr/>
        </p:nvSpPr>
        <p:spPr>
          <a:xfrm>
            <a:off x="6671699" y="1689497"/>
            <a:ext cx="4806532" cy="210939"/>
          </a:xfrm>
          <a:prstGeom prst="rect">
            <a:avLst/>
          </a:prstGeom>
          <a:noFill/>
          <a:ln/>
        </p:spPr>
        <p:txBody>
          <a:bodyPr wrap="none" lIns="0" tIns="0" rIns="0" bIns="0" rtlCol="0" anchor="t"/>
          <a:lstStyle/>
          <a:p>
            <a:pPr algn="l" indent="0" marL="0">
              <a:lnSpc>
                <a:spcPct val="104000"/>
              </a:lnSpc>
              <a:buNone/>
            </a:pPr>
            <a:r>
              <a:rPr lang="en-US" sz="1300" dirty="0">
                <a:solidFill>
                  <a:srgbClr val="E2E6E9"/>
                </a:solidFill>
                <a:latin typeface="Merriweather" pitchFamily="34" charset="0"/>
                <a:ea typeface="Merriweather" pitchFamily="34" charset="-122"/>
                <a:cs typeface="Merriweather" pitchFamily="34" charset="-120"/>
              </a:rPr>
              <a:t>Collect Without Judgment</a:t>
            </a:r>
            <a:endParaRPr lang="en-US" sz="1300" dirty="0"/>
          </a:p>
        </p:txBody>
      </p:sp>
      <p:sp>
        <p:nvSpPr>
          <p:cNvPr id="13" name="Text 9"/>
          <p:cNvSpPr/>
          <p:nvPr/>
        </p:nvSpPr>
        <p:spPr>
          <a:xfrm>
            <a:off x="6671699" y="2001639"/>
            <a:ext cx="4806532" cy="755650"/>
          </a:xfrm>
          <a:prstGeom prst="rect">
            <a:avLst/>
          </a:prstGeom>
          <a:noFill/>
          <a:ln/>
        </p:spPr>
        <p:txBody>
          <a:bodyPr wrap="square" lIns="0" tIns="0" rIns="0" bIns="0" rtlCol="0" anchor="t">
            <a:normAutofit/>
          </a:bodyPr>
          <a:lstStyle/>
          <a:p>
            <a:pPr algn="l" indent="0" marL="0">
              <a:lnSpc>
                <a:spcPct val="117000"/>
              </a:lnSpc>
              <a:buNone/>
            </a:pPr>
            <a:r>
              <a:rPr lang="en-US" sz="1050" dirty="0">
                <a:solidFill>
                  <a:srgbClr val="E2E6E9"/>
                </a:solidFill>
                <a:latin typeface="Merriweather" pitchFamily="34" charset="0"/>
                <a:ea typeface="Merriweather" pitchFamily="34" charset="-122"/>
                <a:cs typeface="Merriweather" pitchFamily="34" charset="-120"/>
              </a:rPr>
              <a:t>In the early phase, the only rule is volume. Gather everything — cosmic, mundane, broken, luminous. Patterns do not announce themselves; they surface only after you have stopped trying to find them. Eight years of Fuantum practice begins here, in the uncurated pile.</a:t>
            </a:r>
            <a:endParaRPr lang="en-US" sz="1050" dirty="0"/>
          </a:p>
        </p:txBody>
      </p:sp>
      <p:sp>
        <p:nvSpPr>
          <p:cNvPr id="14" name="Shape 10"/>
          <p:cNvSpPr/>
          <p:nvPr/>
        </p:nvSpPr>
        <p:spPr>
          <a:xfrm>
            <a:off x="6266797" y="2959695"/>
            <a:ext cx="303701" cy="303709"/>
          </a:xfrm>
          <a:prstGeom prst="roundRect">
            <a:avLst>
              <a:gd name="adj" fmla="val 18667"/>
            </a:avLst>
          </a:prstGeom>
          <a:solidFill>
            <a:srgbClr val="003180"/>
          </a:solidFill>
          <a:ln w="6350">
            <a:solidFill>
              <a:srgbClr val="194A99"/>
            </a:solidFill>
            <a:prstDash val="solid"/>
          </a:ln>
        </p:spPr>
      </p:sp>
      <p:sp>
        <p:nvSpPr>
          <p:cNvPr id="15" name="Text 11"/>
          <p:cNvSpPr/>
          <p:nvPr/>
        </p:nvSpPr>
        <p:spPr>
          <a:xfrm>
            <a:off x="6317397" y="2984996"/>
            <a:ext cx="202401" cy="253008"/>
          </a:xfrm>
          <a:prstGeom prst="rect">
            <a:avLst/>
          </a:prstGeom>
          <a:noFill/>
          <a:ln/>
        </p:spPr>
        <p:txBody>
          <a:bodyPr wrap="none" lIns="0" tIns="0" rIns="0" bIns="0" rtlCol="0" anchor="ctr"/>
          <a:lstStyle/>
          <a:p>
            <a:pPr algn="ctr" indent="0" marL="0">
              <a:lnSpc>
                <a:spcPct val="100000"/>
              </a:lnSpc>
              <a:buNone/>
            </a:pPr>
            <a:r>
              <a:rPr lang="en-US" sz="1550" dirty="0">
                <a:solidFill>
                  <a:srgbClr val="E2E6E9"/>
                </a:solidFill>
                <a:latin typeface="Merriweather" pitchFamily="34" charset="0"/>
                <a:ea typeface="Merriweather" pitchFamily="34" charset="-122"/>
                <a:cs typeface="Merriweather" pitchFamily="34" charset="-120"/>
              </a:rPr>
              <a:t>2</a:t>
            </a:r>
            <a:endParaRPr lang="en-US" sz="1550" dirty="0"/>
          </a:p>
        </p:txBody>
      </p:sp>
      <p:sp>
        <p:nvSpPr>
          <p:cNvPr id="16" name="Text 12"/>
          <p:cNvSpPr/>
          <p:nvPr/>
        </p:nvSpPr>
        <p:spPr>
          <a:xfrm>
            <a:off x="6671699" y="3006030"/>
            <a:ext cx="4806532" cy="210939"/>
          </a:xfrm>
          <a:prstGeom prst="rect">
            <a:avLst/>
          </a:prstGeom>
          <a:noFill/>
          <a:ln/>
        </p:spPr>
        <p:txBody>
          <a:bodyPr wrap="none" lIns="0" tIns="0" rIns="0" bIns="0" rtlCol="0" anchor="t"/>
          <a:lstStyle/>
          <a:p>
            <a:pPr algn="l" indent="0" marL="0">
              <a:lnSpc>
                <a:spcPct val="104000"/>
              </a:lnSpc>
              <a:buNone/>
            </a:pPr>
            <a:r>
              <a:rPr lang="en-US" sz="1300" dirty="0">
                <a:solidFill>
                  <a:srgbClr val="E2E6E9"/>
                </a:solidFill>
                <a:latin typeface="Merriweather" pitchFamily="34" charset="0"/>
                <a:ea typeface="Merriweather" pitchFamily="34" charset="-122"/>
                <a:cs typeface="Merriweather" pitchFamily="34" charset="-120"/>
              </a:rPr>
              <a:t>Embrace Contradiction</a:t>
            </a:r>
            <a:endParaRPr lang="en-US" sz="1300" dirty="0"/>
          </a:p>
        </p:txBody>
      </p:sp>
      <p:sp>
        <p:nvSpPr>
          <p:cNvPr id="17" name="Text 13"/>
          <p:cNvSpPr/>
          <p:nvPr/>
        </p:nvSpPr>
        <p:spPr>
          <a:xfrm>
            <a:off x="6671699" y="3318173"/>
            <a:ext cx="4806532" cy="755650"/>
          </a:xfrm>
          <a:prstGeom prst="rect">
            <a:avLst/>
          </a:prstGeom>
          <a:noFill/>
          <a:ln/>
        </p:spPr>
        <p:txBody>
          <a:bodyPr wrap="square" lIns="0" tIns="0" rIns="0" bIns="0" rtlCol="0" anchor="t">
            <a:normAutofit/>
          </a:bodyPr>
          <a:lstStyle/>
          <a:p>
            <a:pPr algn="l" indent="0" marL="0">
              <a:lnSpc>
                <a:spcPct val="117000"/>
              </a:lnSpc>
              <a:buNone/>
            </a:pPr>
            <a:r>
              <a:rPr lang="en-US" sz="1050" dirty="0">
                <a:solidFill>
                  <a:srgbClr val="E2E6E9"/>
                </a:solidFill>
                <a:latin typeface="Merriweather" pitchFamily="34" charset="0"/>
                <a:ea typeface="Merriweather" pitchFamily="34" charset="-122"/>
                <a:cs typeface="Merriweather" pitchFamily="34" charset="-120"/>
              </a:rPr>
              <a:t>Place the ancient next to the synthetic. Allow the sacred geometry to bleed into the industrial grid. Paradox is not a problem to solve — it is the epistemological signature of Fuantum Thought itself. The board that makes perfect sense has already told a smaller truth than it could have.</a:t>
            </a:r>
            <a:endParaRPr lang="en-US" sz="1050" dirty="0"/>
          </a:p>
        </p:txBody>
      </p:sp>
      <p:sp>
        <p:nvSpPr>
          <p:cNvPr id="18" name="Shape 14"/>
          <p:cNvSpPr/>
          <p:nvPr/>
        </p:nvSpPr>
        <p:spPr>
          <a:xfrm>
            <a:off x="6266797" y="4276229"/>
            <a:ext cx="303701" cy="303709"/>
          </a:xfrm>
          <a:prstGeom prst="roundRect">
            <a:avLst>
              <a:gd name="adj" fmla="val 18667"/>
            </a:avLst>
          </a:prstGeom>
          <a:solidFill>
            <a:srgbClr val="003180"/>
          </a:solidFill>
          <a:ln w="6350">
            <a:solidFill>
              <a:srgbClr val="194A99"/>
            </a:solidFill>
            <a:prstDash val="solid"/>
          </a:ln>
        </p:spPr>
      </p:sp>
      <p:sp>
        <p:nvSpPr>
          <p:cNvPr id="19" name="Text 15"/>
          <p:cNvSpPr/>
          <p:nvPr/>
        </p:nvSpPr>
        <p:spPr>
          <a:xfrm>
            <a:off x="6317397" y="4301530"/>
            <a:ext cx="202401" cy="253008"/>
          </a:xfrm>
          <a:prstGeom prst="rect">
            <a:avLst/>
          </a:prstGeom>
          <a:noFill/>
          <a:ln/>
        </p:spPr>
        <p:txBody>
          <a:bodyPr wrap="none" lIns="0" tIns="0" rIns="0" bIns="0" rtlCol="0" anchor="ctr"/>
          <a:lstStyle/>
          <a:p>
            <a:pPr algn="ctr" indent="0" marL="0">
              <a:lnSpc>
                <a:spcPct val="100000"/>
              </a:lnSpc>
              <a:buNone/>
            </a:pPr>
            <a:r>
              <a:rPr lang="en-US" sz="1550" dirty="0">
                <a:solidFill>
                  <a:srgbClr val="E2E6E9"/>
                </a:solidFill>
                <a:latin typeface="Merriweather" pitchFamily="34" charset="0"/>
                <a:ea typeface="Merriweather" pitchFamily="34" charset="-122"/>
                <a:cs typeface="Merriweather" pitchFamily="34" charset="-120"/>
              </a:rPr>
              <a:t>3</a:t>
            </a:r>
            <a:endParaRPr lang="en-US" sz="1550" dirty="0"/>
          </a:p>
        </p:txBody>
      </p:sp>
      <p:sp>
        <p:nvSpPr>
          <p:cNvPr id="20" name="Text 16"/>
          <p:cNvSpPr/>
          <p:nvPr/>
        </p:nvSpPr>
        <p:spPr>
          <a:xfrm>
            <a:off x="6671699" y="4322564"/>
            <a:ext cx="4806532" cy="210939"/>
          </a:xfrm>
          <a:prstGeom prst="rect">
            <a:avLst/>
          </a:prstGeom>
          <a:noFill/>
          <a:ln/>
        </p:spPr>
        <p:txBody>
          <a:bodyPr wrap="none" lIns="0" tIns="0" rIns="0" bIns="0" rtlCol="0" anchor="t"/>
          <a:lstStyle/>
          <a:p>
            <a:pPr algn="l" indent="0" marL="0">
              <a:lnSpc>
                <a:spcPct val="104000"/>
              </a:lnSpc>
              <a:buNone/>
            </a:pPr>
            <a:r>
              <a:rPr lang="en-US" sz="1300" dirty="0">
                <a:solidFill>
                  <a:srgbClr val="E2E6E9"/>
                </a:solidFill>
                <a:latin typeface="Merriweather" pitchFamily="34" charset="0"/>
                <a:ea typeface="Merriweather" pitchFamily="34" charset="-122"/>
                <a:cs typeface="Merriweather" pitchFamily="34" charset="-120"/>
              </a:rPr>
              <a:t>Trust the Unfinished</a:t>
            </a:r>
            <a:endParaRPr lang="en-US" sz="1300" dirty="0"/>
          </a:p>
        </p:txBody>
      </p:sp>
      <p:sp>
        <p:nvSpPr>
          <p:cNvPr id="21" name="Text 17"/>
          <p:cNvSpPr/>
          <p:nvPr/>
        </p:nvSpPr>
        <p:spPr>
          <a:xfrm>
            <a:off x="6671699" y="4634706"/>
            <a:ext cx="4806532" cy="944563"/>
          </a:xfrm>
          <a:prstGeom prst="rect">
            <a:avLst/>
          </a:prstGeom>
          <a:noFill/>
          <a:ln/>
        </p:spPr>
        <p:txBody>
          <a:bodyPr wrap="square" lIns="0" tIns="0" rIns="0" bIns="0" rtlCol="0" anchor="t">
            <a:normAutofit/>
          </a:bodyPr>
          <a:lstStyle/>
          <a:p>
            <a:pPr algn="l" indent="0" marL="0">
              <a:lnSpc>
                <a:spcPct val="117000"/>
              </a:lnSpc>
              <a:buNone/>
            </a:pPr>
            <a:r>
              <a:rPr lang="en-US" sz="1050" dirty="0">
                <a:solidFill>
                  <a:srgbClr val="E2E6E9"/>
                </a:solidFill>
                <a:latin typeface="Merriweather" pitchFamily="34" charset="0"/>
                <a:ea typeface="Merriweather" pitchFamily="34" charset="-122"/>
                <a:cs typeface="Merriweather" pitchFamily="34" charset="-120"/>
              </a:rPr>
              <a:t>A mood board is never complete — and </a:t>
            </a:r>
            <a:pPr algn="l" indent="0" marL="0">
              <a:lnSpc>
                <a:spcPct val="117000"/>
              </a:lnSpc>
              <a:buNone/>
            </a:pPr>
            <a:r>
              <a:rPr lang="en-US" sz="1050" i="1" dirty="0">
                <a:solidFill>
                  <a:srgbClr val="E2E6E9"/>
                </a:solidFill>
                <a:latin typeface="Merriweather" pitchFamily="34" charset="0"/>
                <a:ea typeface="Merriweather" pitchFamily="34" charset="-122"/>
                <a:cs typeface="Merriweather" pitchFamily="34" charset="-120"/>
              </a:rPr>
              <a:t>Slack</a:t>
            </a:r>
            <a:pPr algn="l" indent="0" marL="0">
              <a:lnSpc>
                <a:spcPct val="117000"/>
              </a:lnSpc>
              <a:buNone/>
            </a:pPr>
            <a:r>
              <a:rPr lang="en-US" sz="1050" dirty="0">
                <a:solidFill>
                  <a:srgbClr val="E2E6E9"/>
                </a:solidFill>
                <a:latin typeface="Merriweather" pitchFamily="34" charset="0"/>
                <a:ea typeface="Merriweather" pitchFamily="34" charset="-122"/>
                <a:cs typeface="Merriweather" pitchFamily="34" charset="-120"/>
              </a:rPr>
              <a:t> means knowing when to stop trying to complete it. The final discipline is releasing the need for resolution. The open edge, the missing corner, the image you almost added — these absences are part of the meaning. Wisdom is knowing when the board has spoken.</a:t>
            </a:r>
            <a:endParaRPr lang="en-US" sz="1050" dirty="0"/>
          </a:p>
        </p:txBody>
      </p:sp>
      <p:sp>
        <p:nvSpPr>
          <p:cNvPr id="22" name="Shape 18"/>
          <p:cNvSpPr/>
          <p:nvPr/>
        </p:nvSpPr>
        <p:spPr>
          <a:xfrm>
            <a:off x="719814" y="5806877"/>
            <a:ext cx="10752067" cy="448667"/>
          </a:xfrm>
          <a:prstGeom prst="roundRect">
            <a:avLst>
              <a:gd name="adj" fmla="val 12636"/>
            </a:avLst>
          </a:prstGeom>
          <a:solidFill>
            <a:srgbClr val="003180"/>
          </a:solidFill>
          <a:ln/>
        </p:spPr>
      </p:sp>
      <p:pic>
        <p:nvPicPr>
          <p:cNvPr id="23" name="Image 2" descr="preencoded.png">    </p:cNvPr>
          <p:cNvPicPr>
            <a:picLocks noChangeAspect="1"/>
          </p:cNvPicPr>
          <p:nvPr/>
        </p:nvPicPr>
        <p:blipFill>
          <a:blip r:embed="rId5"/>
          <a:stretch>
            <a:fillRect/>
          </a:stretch>
        </p:blipFill>
        <p:spPr>
          <a:xfrm>
            <a:off x="854748" y="5950744"/>
            <a:ext cx="168668" cy="134938"/>
          </a:xfrm>
          <a:prstGeom prst="rect">
            <a:avLst/>
          </a:prstGeom>
        </p:spPr>
      </p:pic>
      <p:sp>
        <p:nvSpPr>
          <p:cNvPr id="24" name="Text 19"/>
          <p:cNvSpPr/>
          <p:nvPr/>
        </p:nvSpPr>
        <p:spPr>
          <a:xfrm>
            <a:off x="1158350" y="5941814"/>
            <a:ext cx="10788182" cy="188913"/>
          </a:xfrm>
          <a:prstGeom prst="rect">
            <a:avLst/>
          </a:prstGeom>
          <a:noFill/>
          <a:ln/>
        </p:spPr>
        <p:txBody>
          <a:bodyPr wrap="none" lIns="0" tIns="0" rIns="0" bIns="0" rtlCol="0" anchor="t"/>
          <a:lstStyle/>
          <a:p>
            <a:pPr algn="l" indent="0" marL="0">
              <a:lnSpc>
                <a:spcPct val="117000"/>
              </a:lnSpc>
              <a:buNone/>
            </a:pPr>
            <a:r>
              <a:rPr lang="en-US" sz="1050" dirty="0">
                <a:solidFill>
                  <a:srgbClr val="FFFFFF"/>
                </a:solidFill>
                <a:latin typeface="Merriweather" pitchFamily="34" charset="0"/>
                <a:ea typeface="Merriweather" pitchFamily="34" charset="-122"/>
                <a:cs typeface="Merriweather" pitchFamily="34" charset="-120"/>
              </a:rPr>
              <a:t>The board is not a deliverable. It is a record of the questions you were brave enough to sit with.</a:t>
            </a:r>
            <a:endParaRPr lang="en-US" sz="10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719814" y="547985"/>
            <a:ext cx="1507492" cy="166489"/>
          </a:xfrm>
          <a:prstGeom prst="roundRect">
            <a:avLst>
              <a:gd name="adj" fmla="val 22134"/>
            </a:avLst>
          </a:prstGeom>
          <a:solidFill>
            <a:srgbClr val="001D4D"/>
          </a:solidFill>
          <a:ln/>
        </p:spPr>
      </p:sp>
      <p:sp>
        <p:nvSpPr>
          <p:cNvPr id="3" name="Text 1"/>
          <p:cNvSpPr/>
          <p:nvPr/>
        </p:nvSpPr>
        <p:spPr>
          <a:xfrm>
            <a:off x="785594" y="580827"/>
            <a:ext cx="1985516" cy="100806"/>
          </a:xfrm>
          <a:prstGeom prst="rect">
            <a:avLst/>
          </a:prstGeom>
          <a:noFill/>
          <a:ln/>
        </p:spPr>
        <p:txBody>
          <a:bodyPr wrap="none" lIns="0" tIns="0" rIns="0" bIns="0" rtlCol="0" anchor="t"/>
          <a:lstStyle/>
          <a:p>
            <a:pPr algn="l" indent="0" marL="0">
              <a:lnSpc>
                <a:spcPct val="96000"/>
              </a:lnSpc>
              <a:buNone/>
            </a:pPr>
            <a:r>
              <a:rPr lang="en-US" sz="650" dirty="0">
                <a:solidFill>
                  <a:srgbClr val="E2E6E9"/>
                </a:solidFill>
                <a:latin typeface="Merriweather" pitchFamily="34" charset="0"/>
                <a:ea typeface="Merriweather" pitchFamily="34" charset="-122"/>
                <a:cs typeface="Merriweather" pitchFamily="34" charset="-120"/>
              </a:rPr>
              <a:t>UNIBITRI PROPORTIONS — 1:2:3</a:t>
            </a:r>
            <a:endParaRPr lang="en-US" sz="650" dirty="0"/>
          </a:p>
        </p:txBody>
      </p:sp>
      <p:sp>
        <p:nvSpPr>
          <p:cNvPr id="4" name="Text 2"/>
          <p:cNvSpPr/>
          <p:nvPr/>
        </p:nvSpPr>
        <p:spPr>
          <a:xfrm>
            <a:off x="719814" y="741164"/>
            <a:ext cx="10752067" cy="342602"/>
          </a:xfrm>
          <a:prstGeom prst="rect">
            <a:avLst/>
          </a:prstGeom>
          <a:noFill/>
          <a:ln/>
        </p:spPr>
        <p:txBody>
          <a:bodyPr wrap="none" lIns="0" tIns="0" rIns="0" bIns="0" rtlCol="0" anchor="t"/>
          <a:lstStyle/>
          <a:p>
            <a:pPr algn="ctr" indent="0" marL="0">
              <a:lnSpc>
                <a:spcPct val="104000"/>
              </a:lnSpc>
              <a:buNone/>
            </a:pPr>
            <a:r>
              <a:rPr lang="en-US" sz="2150" dirty="0">
                <a:solidFill>
                  <a:srgbClr val="F5F0F0"/>
                </a:solidFill>
                <a:latin typeface="Merriweather" pitchFamily="34" charset="0"/>
                <a:ea typeface="Merriweather" pitchFamily="34" charset="-122"/>
                <a:cs typeface="Merriweather" pitchFamily="34" charset="-120"/>
              </a:rPr>
              <a:t>The Process So Far: From Heretic to Yeti</a:t>
            </a:r>
            <a:endParaRPr lang="en-US" sz="2150" dirty="0"/>
          </a:p>
        </p:txBody>
      </p:sp>
      <p:sp>
        <p:nvSpPr>
          <p:cNvPr id="5" name="Text 3"/>
          <p:cNvSpPr/>
          <p:nvPr/>
        </p:nvSpPr>
        <p:spPr>
          <a:xfrm>
            <a:off x="415022" y="1183977"/>
            <a:ext cx="11361652" cy="141089"/>
          </a:xfrm>
          <a:prstGeom prst="rect">
            <a:avLst/>
          </a:prstGeom>
          <a:noFill/>
          <a:ln/>
        </p:spPr>
        <p:txBody>
          <a:bodyPr wrap="none" lIns="0" tIns="0" rIns="0" bIns="0" rtlCol="0" anchor="t"/>
          <a:lstStyle/>
          <a:p>
            <a:pPr algn="ctr" indent="0" marL="0">
              <a:lnSpc>
                <a:spcPct val="107000"/>
              </a:lnSpc>
              <a:buNone/>
            </a:pPr>
            <a:r>
              <a:rPr lang="en-US" sz="850" dirty="0">
                <a:solidFill>
                  <a:srgbClr val="E2E6E9"/>
                </a:solidFill>
                <a:latin typeface="Merriweather" pitchFamily="34" charset="0"/>
                <a:ea typeface="Merriweather" pitchFamily="34" charset="-122"/>
                <a:cs typeface="Merriweather" pitchFamily="34" charset="-120"/>
              </a:rPr>
              <a:t>A visual chronicle of Fuantum's transformation — deconstructing certainty, synthesizing the absurd, and arriving fully hairy.</a:t>
            </a:r>
            <a:endParaRPr lang="en-US" sz="850" dirty="0"/>
          </a:p>
        </p:txBody>
      </p:sp>
      <p:pic>
        <p:nvPicPr>
          <p:cNvPr id="6"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19814" y="1475284"/>
            <a:ext cx="5242290" cy="764977"/>
          </a:xfrm>
          <a:prstGeom prst="rect">
            <a:avLst/>
          </a:prstGeom>
        </p:spPr>
      </p:pic>
      <p:sp>
        <p:nvSpPr>
          <p:cNvPr id="7" name="Text 4"/>
          <p:cNvSpPr/>
          <p:nvPr/>
        </p:nvSpPr>
        <p:spPr>
          <a:xfrm>
            <a:off x="892946" y="1597620"/>
            <a:ext cx="4946824" cy="171351"/>
          </a:xfrm>
          <a:prstGeom prst="rect">
            <a:avLst/>
          </a:prstGeom>
          <a:noFill/>
          <a:ln/>
        </p:spPr>
        <p:txBody>
          <a:bodyPr wrap="none" lIns="0" tIns="0" rIns="0" bIns="0" rtlCol="0" anchor="t"/>
          <a:lstStyle/>
          <a:p>
            <a:pPr algn="l" indent="0" marL="0">
              <a:lnSpc>
                <a:spcPct val="104000"/>
              </a:lnSpc>
              <a:buNone/>
            </a:pPr>
            <a:r>
              <a:rPr lang="en-US" sz="1050" dirty="0">
                <a:solidFill>
                  <a:srgbClr val="E2E6E9"/>
                </a:solidFill>
                <a:latin typeface="Merriweather" pitchFamily="34" charset="0"/>
                <a:ea typeface="Merriweather" pitchFamily="34" charset="-122"/>
                <a:cs typeface="Merriweather" pitchFamily="34" charset="-120"/>
              </a:rPr>
              <a:t>The Dissolution</a:t>
            </a:r>
            <a:endParaRPr lang="en-US" sz="1050" dirty="0"/>
          </a:p>
        </p:txBody>
      </p:sp>
      <p:sp>
        <p:nvSpPr>
          <p:cNvPr id="8" name="Text 5"/>
          <p:cNvSpPr/>
          <p:nvPr/>
        </p:nvSpPr>
        <p:spPr>
          <a:xfrm>
            <a:off x="892946" y="1835745"/>
            <a:ext cx="4946824" cy="282178"/>
          </a:xfrm>
          <a:prstGeom prst="rect">
            <a:avLst/>
          </a:prstGeom>
          <a:noFill/>
          <a:ln/>
        </p:spPr>
        <p:txBody>
          <a:bodyPr wrap="square" lIns="0" tIns="0" rIns="0" bIns="0" rtlCol="0" anchor="t">
            <a:normAutofit/>
          </a:bodyPr>
          <a:lstStyle/>
          <a:p>
            <a:pPr algn="l" indent="0" marL="0">
              <a:lnSpc>
                <a:spcPct val="107000"/>
              </a:lnSpc>
              <a:buNone/>
            </a:pPr>
            <a:r>
              <a:rPr lang="en-US" sz="850" dirty="0">
                <a:solidFill>
                  <a:srgbClr val="E2E6E9"/>
                </a:solidFill>
                <a:latin typeface="Merriweather" pitchFamily="34" charset="0"/>
                <a:ea typeface="Merriweather" pitchFamily="34" charset="-122"/>
                <a:cs typeface="Merriweather" pitchFamily="34" charset="-120"/>
              </a:rPr>
              <a:t>Deconstructing certainty through mood boards, visual exploration, and spiritual questioning. Every assumption was a candidate for collapse.</a:t>
            </a:r>
            <a:endParaRPr lang="en-US" sz="850" dirty="0"/>
          </a:p>
        </p:txBody>
      </p:sp>
      <p:pic>
        <p:nvPicPr>
          <p:cNvPr id="9"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9814" y="2307034"/>
            <a:ext cx="5242290" cy="764977"/>
          </a:xfrm>
          <a:prstGeom prst="rect">
            <a:avLst/>
          </a:prstGeom>
        </p:spPr>
      </p:pic>
      <p:sp>
        <p:nvSpPr>
          <p:cNvPr id="10" name="Text 6"/>
          <p:cNvSpPr/>
          <p:nvPr/>
        </p:nvSpPr>
        <p:spPr>
          <a:xfrm>
            <a:off x="892946" y="2429371"/>
            <a:ext cx="4946824" cy="171351"/>
          </a:xfrm>
          <a:prstGeom prst="rect">
            <a:avLst/>
          </a:prstGeom>
          <a:noFill/>
          <a:ln/>
        </p:spPr>
        <p:txBody>
          <a:bodyPr wrap="none" lIns="0" tIns="0" rIns="0" bIns="0" rtlCol="0" anchor="t"/>
          <a:lstStyle/>
          <a:p>
            <a:pPr algn="l" indent="0" marL="0">
              <a:lnSpc>
                <a:spcPct val="104000"/>
              </a:lnSpc>
              <a:buNone/>
            </a:pPr>
            <a:r>
              <a:rPr lang="en-US" sz="1050" dirty="0">
                <a:solidFill>
                  <a:srgbClr val="E2E6E9"/>
                </a:solidFill>
                <a:latin typeface="Merriweather" pitchFamily="34" charset="0"/>
                <a:ea typeface="Merriweather" pitchFamily="34" charset="-122"/>
                <a:cs typeface="Merriweather" pitchFamily="34" charset="-120"/>
              </a:rPr>
              <a:t>The Integration</a:t>
            </a:r>
            <a:endParaRPr lang="en-US" sz="1050" dirty="0"/>
          </a:p>
        </p:txBody>
      </p:sp>
      <p:sp>
        <p:nvSpPr>
          <p:cNvPr id="11" name="Text 7"/>
          <p:cNvSpPr/>
          <p:nvPr/>
        </p:nvSpPr>
        <p:spPr>
          <a:xfrm>
            <a:off x="892946" y="2667496"/>
            <a:ext cx="4946824" cy="282178"/>
          </a:xfrm>
          <a:prstGeom prst="rect">
            <a:avLst/>
          </a:prstGeom>
          <a:noFill/>
          <a:ln/>
        </p:spPr>
        <p:txBody>
          <a:bodyPr wrap="square" lIns="0" tIns="0" rIns="0" bIns="0" rtlCol="0" anchor="t">
            <a:normAutofit/>
          </a:bodyPr>
          <a:lstStyle/>
          <a:p>
            <a:pPr algn="l" indent="0" marL="0">
              <a:lnSpc>
                <a:spcPct val="107000"/>
              </a:lnSpc>
              <a:buNone/>
            </a:pPr>
            <a:r>
              <a:rPr lang="en-US" sz="850" dirty="0">
                <a:solidFill>
                  <a:srgbClr val="E2E6E9"/>
                </a:solidFill>
                <a:latin typeface="Merriweather" pitchFamily="34" charset="0"/>
                <a:ea typeface="Merriweather" pitchFamily="34" charset="-122"/>
                <a:cs typeface="Merriweather" pitchFamily="34" charset="-120"/>
              </a:rPr>
              <a:t>Synthesizing ancient traditions into a coherent (yet gloriously absurd) philosophy of Slack and forest wisdom. The contradictions became the point.</a:t>
            </a:r>
            <a:endParaRPr lang="en-US" sz="850" dirty="0"/>
          </a:p>
        </p:txBody>
      </p:sp>
      <p:sp>
        <p:nvSpPr>
          <p:cNvPr id="12" name="Shape 8"/>
          <p:cNvSpPr/>
          <p:nvPr/>
        </p:nvSpPr>
        <p:spPr>
          <a:xfrm>
            <a:off x="6235941" y="1475284"/>
            <a:ext cx="2587759" cy="752277"/>
          </a:xfrm>
          <a:prstGeom prst="roundRect">
            <a:avLst>
              <a:gd name="adj" fmla="val 6123"/>
            </a:avLst>
          </a:prstGeom>
          <a:solidFill>
            <a:srgbClr val="003180"/>
          </a:solidFill>
          <a:ln w="6350">
            <a:solidFill>
              <a:srgbClr val="194A99"/>
            </a:solidFill>
            <a:prstDash val="solid"/>
          </a:ln>
        </p:spPr>
      </p:sp>
      <p:sp>
        <p:nvSpPr>
          <p:cNvPr id="13" name="Text 9"/>
          <p:cNvSpPr/>
          <p:nvPr/>
        </p:nvSpPr>
        <p:spPr>
          <a:xfrm>
            <a:off x="6351925" y="1591270"/>
            <a:ext cx="2355791" cy="171351"/>
          </a:xfrm>
          <a:prstGeom prst="rect">
            <a:avLst/>
          </a:prstGeom>
          <a:noFill/>
          <a:ln/>
        </p:spPr>
        <p:txBody>
          <a:bodyPr wrap="none" lIns="0" tIns="0" rIns="0" bIns="0" rtlCol="0" anchor="t"/>
          <a:lstStyle/>
          <a:p>
            <a:pPr algn="l" indent="0" marL="0">
              <a:lnSpc>
                <a:spcPct val="104000"/>
              </a:lnSpc>
              <a:buNone/>
            </a:pPr>
            <a:r>
              <a:rPr lang="en-US" sz="1050" dirty="0">
                <a:solidFill>
                  <a:srgbClr val="E2E6E9"/>
                </a:solidFill>
                <a:latin typeface="Merriweather" pitchFamily="34" charset="0"/>
                <a:ea typeface="Merriweather" pitchFamily="34" charset="-122"/>
                <a:cs typeface="Merriweather" pitchFamily="34" charset="-120"/>
              </a:rPr>
              <a:t>Visual Language</a:t>
            </a:r>
            <a:endParaRPr lang="en-US" sz="1050" dirty="0"/>
          </a:p>
        </p:txBody>
      </p:sp>
      <p:sp>
        <p:nvSpPr>
          <p:cNvPr id="14" name="Text 10"/>
          <p:cNvSpPr/>
          <p:nvPr/>
        </p:nvSpPr>
        <p:spPr>
          <a:xfrm>
            <a:off x="6351925" y="1829395"/>
            <a:ext cx="2355791" cy="282178"/>
          </a:xfrm>
          <a:prstGeom prst="rect">
            <a:avLst/>
          </a:prstGeom>
          <a:noFill/>
          <a:ln/>
        </p:spPr>
        <p:txBody>
          <a:bodyPr wrap="square" lIns="0" tIns="0" rIns="0" bIns="0" rtlCol="0" anchor="t">
            <a:normAutofit/>
          </a:bodyPr>
          <a:lstStyle/>
          <a:p>
            <a:pPr algn="l" indent="0" marL="0">
              <a:lnSpc>
                <a:spcPct val="107000"/>
              </a:lnSpc>
              <a:buNone/>
            </a:pPr>
            <a:r>
              <a:rPr lang="en-US" sz="850" dirty="0">
                <a:solidFill>
                  <a:srgbClr val="E2E6E9"/>
                </a:solidFill>
                <a:latin typeface="Merriweather" pitchFamily="34" charset="0"/>
                <a:ea typeface="Merriweather" pitchFamily="34" charset="-122"/>
                <a:cs typeface="Merriweather" pitchFamily="34" charset="-120"/>
              </a:rPr>
              <a:t>Mood boards as spiritual cartography — images became portals, not decoration.</a:t>
            </a:r>
            <a:endParaRPr lang="en-US" sz="850" dirty="0"/>
          </a:p>
        </p:txBody>
      </p:sp>
      <p:sp>
        <p:nvSpPr>
          <p:cNvPr id="15" name="Shape 11"/>
          <p:cNvSpPr/>
          <p:nvPr/>
        </p:nvSpPr>
        <p:spPr>
          <a:xfrm>
            <a:off x="8890472" y="1475284"/>
            <a:ext cx="2587759" cy="752277"/>
          </a:xfrm>
          <a:prstGeom prst="roundRect">
            <a:avLst>
              <a:gd name="adj" fmla="val 6123"/>
            </a:avLst>
          </a:prstGeom>
          <a:solidFill>
            <a:srgbClr val="003180"/>
          </a:solidFill>
          <a:ln w="6350">
            <a:solidFill>
              <a:srgbClr val="194A99"/>
            </a:solidFill>
            <a:prstDash val="solid"/>
          </a:ln>
        </p:spPr>
      </p:sp>
      <p:sp>
        <p:nvSpPr>
          <p:cNvPr id="16" name="Text 12"/>
          <p:cNvSpPr/>
          <p:nvPr/>
        </p:nvSpPr>
        <p:spPr>
          <a:xfrm>
            <a:off x="9006456" y="1591270"/>
            <a:ext cx="2355791" cy="171351"/>
          </a:xfrm>
          <a:prstGeom prst="rect">
            <a:avLst/>
          </a:prstGeom>
          <a:noFill/>
          <a:ln/>
        </p:spPr>
        <p:txBody>
          <a:bodyPr wrap="none" lIns="0" tIns="0" rIns="0" bIns="0" rtlCol="0" anchor="t"/>
          <a:lstStyle/>
          <a:p>
            <a:pPr algn="l" indent="0" marL="0">
              <a:lnSpc>
                <a:spcPct val="104000"/>
              </a:lnSpc>
              <a:buNone/>
            </a:pPr>
            <a:r>
              <a:rPr lang="en-US" sz="1050" dirty="0">
                <a:solidFill>
                  <a:srgbClr val="E2E6E9"/>
                </a:solidFill>
                <a:latin typeface="Merriweather" pitchFamily="34" charset="0"/>
                <a:ea typeface="Merriweather" pitchFamily="34" charset="-122"/>
                <a:cs typeface="Merriweather" pitchFamily="34" charset="-120"/>
              </a:rPr>
              <a:t>Philosophical Framework</a:t>
            </a:r>
            <a:endParaRPr lang="en-US" sz="1050" dirty="0"/>
          </a:p>
        </p:txBody>
      </p:sp>
      <p:sp>
        <p:nvSpPr>
          <p:cNvPr id="17" name="Text 13"/>
          <p:cNvSpPr/>
          <p:nvPr/>
        </p:nvSpPr>
        <p:spPr>
          <a:xfrm>
            <a:off x="9006456" y="1829395"/>
            <a:ext cx="2355791" cy="282178"/>
          </a:xfrm>
          <a:prstGeom prst="rect">
            <a:avLst/>
          </a:prstGeom>
          <a:noFill/>
          <a:ln/>
        </p:spPr>
        <p:txBody>
          <a:bodyPr wrap="square" lIns="0" tIns="0" rIns="0" bIns="0" rtlCol="0" anchor="t">
            <a:normAutofit/>
          </a:bodyPr>
          <a:lstStyle/>
          <a:p>
            <a:pPr algn="l" indent="0" marL="0">
              <a:lnSpc>
                <a:spcPct val="107000"/>
              </a:lnSpc>
              <a:buNone/>
            </a:pPr>
            <a:r>
              <a:rPr lang="en-US" sz="850" dirty="0">
                <a:solidFill>
                  <a:srgbClr val="E2E6E9"/>
                </a:solidFill>
                <a:latin typeface="Merriweather" pitchFamily="34" charset="0"/>
                <a:ea typeface="Merriweather" pitchFamily="34" charset="-122"/>
                <a:cs typeface="Merriweather" pitchFamily="34" charset="-120"/>
              </a:rPr>
              <a:t>UniBiTri Proportions as a map of transformation: 1 origin, 2 pillars, 3 depths.</a:t>
            </a:r>
            <a:endParaRPr lang="en-US" sz="850" dirty="0"/>
          </a:p>
        </p:txBody>
      </p:sp>
      <p:sp>
        <p:nvSpPr>
          <p:cNvPr id="18" name="Shape 14"/>
          <p:cNvSpPr/>
          <p:nvPr/>
        </p:nvSpPr>
        <p:spPr>
          <a:xfrm>
            <a:off x="6235941" y="2294334"/>
            <a:ext cx="5242290" cy="611188"/>
          </a:xfrm>
          <a:prstGeom prst="roundRect">
            <a:avLst>
              <a:gd name="adj" fmla="val 7537"/>
            </a:avLst>
          </a:prstGeom>
          <a:solidFill>
            <a:srgbClr val="003180"/>
          </a:solidFill>
          <a:ln w="6350">
            <a:solidFill>
              <a:srgbClr val="194A99"/>
            </a:solidFill>
            <a:prstDash val="solid"/>
          </a:ln>
        </p:spPr>
      </p:sp>
      <p:sp>
        <p:nvSpPr>
          <p:cNvPr id="19" name="Text 15"/>
          <p:cNvSpPr/>
          <p:nvPr/>
        </p:nvSpPr>
        <p:spPr>
          <a:xfrm>
            <a:off x="6351925" y="2410321"/>
            <a:ext cx="5010322" cy="171351"/>
          </a:xfrm>
          <a:prstGeom prst="rect">
            <a:avLst/>
          </a:prstGeom>
          <a:noFill/>
          <a:ln/>
        </p:spPr>
        <p:txBody>
          <a:bodyPr wrap="none" lIns="0" tIns="0" rIns="0" bIns="0" rtlCol="0" anchor="t"/>
          <a:lstStyle/>
          <a:p>
            <a:pPr algn="l" indent="0" marL="0">
              <a:lnSpc>
                <a:spcPct val="104000"/>
              </a:lnSpc>
              <a:buNone/>
            </a:pPr>
            <a:r>
              <a:rPr lang="en-US" sz="1050" dirty="0">
                <a:solidFill>
                  <a:srgbClr val="E2E6E9"/>
                </a:solidFill>
                <a:latin typeface="Merriweather" pitchFamily="34" charset="0"/>
                <a:ea typeface="Merriweather" pitchFamily="34" charset="-122"/>
                <a:cs typeface="Merriweather" pitchFamily="34" charset="-120"/>
              </a:rPr>
              <a:t>The Yeti Emerges</a:t>
            </a:r>
            <a:endParaRPr lang="en-US" sz="1050" dirty="0"/>
          </a:p>
        </p:txBody>
      </p:sp>
      <p:sp>
        <p:nvSpPr>
          <p:cNvPr id="20" name="Text 16"/>
          <p:cNvSpPr/>
          <p:nvPr/>
        </p:nvSpPr>
        <p:spPr>
          <a:xfrm>
            <a:off x="6351925" y="2648446"/>
            <a:ext cx="5010322" cy="141089"/>
          </a:xfrm>
          <a:prstGeom prst="rect">
            <a:avLst/>
          </a:prstGeom>
          <a:noFill/>
          <a:ln/>
        </p:spPr>
        <p:txBody>
          <a:bodyPr wrap="none" lIns="0" tIns="0" rIns="0" bIns="0" rtlCol="0" anchor="t"/>
          <a:lstStyle/>
          <a:p>
            <a:pPr algn="l" indent="0" marL="0">
              <a:lnSpc>
                <a:spcPct val="107000"/>
              </a:lnSpc>
              <a:buNone/>
            </a:pPr>
            <a:r>
              <a:rPr lang="en-US" sz="850" dirty="0">
                <a:solidFill>
                  <a:srgbClr val="E2E6E9"/>
                </a:solidFill>
                <a:latin typeface="Merriweather" pitchFamily="34" charset="0"/>
                <a:ea typeface="Merriweather" pitchFamily="34" charset="-122"/>
                <a:cs typeface="Merriweather" pitchFamily="34" charset="-120"/>
              </a:rPr>
              <a:t>The final form: hairy, wise, slightly confused, and entirely at peace with the forest.</a:t>
            </a:r>
            <a:endParaRPr lang="en-US" sz="850" dirty="0"/>
          </a:p>
        </p:txBody>
      </p:sp>
      <p:sp>
        <p:nvSpPr>
          <p:cNvPr id="21" name="Text 17"/>
          <p:cNvSpPr/>
          <p:nvPr/>
        </p:nvSpPr>
        <p:spPr>
          <a:xfrm>
            <a:off x="415022" y="3222228"/>
            <a:ext cx="11361652" cy="112911"/>
          </a:xfrm>
          <a:prstGeom prst="rect">
            <a:avLst/>
          </a:prstGeom>
          <a:noFill/>
          <a:ln/>
        </p:spPr>
        <p:txBody>
          <a:bodyPr wrap="none" lIns="0" tIns="0" rIns="0" bIns="0" rtlCol="0" anchor="t"/>
          <a:lstStyle/>
          <a:p>
            <a:pPr algn="ctr" indent="0" marL="0">
              <a:lnSpc>
                <a:spcPct val="107000"/>
              </a:lnSpc>
              <a:buNone/>
            </a:pPr>
            <a:r>
              <a:rPr lang="en-US" sz="650" i="1" dirty="0">
                <a:solidFill>
                  <a:srgbClr val="E2E6E9"/>
                </a:solidFill>
                <a:latin typeface="Merriweather" pitchFamily="34" charset="0"/>
                <a:ea typeface="Merriweather" pitchFamily="34" charset="-122"/>
                <a:cs typeface="Merriweather" pitchFamily="34" charset="-120"/>
              </a:rPr>
              <a:t>Visual documentation of Fuantum's journey — each image a stage of transformation</a:t>
            </a:r>
            <a:endParaRPr lang="en-US" sz="650" dirty="0"/>
          </a:p>
        </p:txBody>
      </p:sp>
      <p:pic>
        <p:nvPicPr>
          <p:cNvPr id="22" name="Image 2" descr="preencoded.png">    </p:cNvPr>
          <p:cNvPicPr>
            <a:picLocks noChangeAspect="1"/>
          </p:cNvPicPr>
          <p:nvPr/>
        </p:nvPicPr>
        <p:blipFill>
          <a:blip r:embed="rId5"/>
          <a:stretch>
            <a:fillRect/>
          </a:stretch>
        </p:blipFill>
        <p:spPr>
          <a:xfrm>
            <a:off x="726065" y="3483471"/>
            <a:ext cx="2480407" cy="1316037"/>
          </a:xfrm>
          <a:prstGeom prst="rect">
            <a:avLst/>
          </a:prstGeom>
        </p:spPr>
      </p:pic>
      <p:pic>
        <p:nvPicPr>
          <p:cNvPr id="23" name="Image 3" descr="preencoded.png">    </p:cNvPr>
          <p:cNvPicPr>
            <a:picLocks noChangeAspect="1"/>
          </p:cNvPicPr>
          <p:nvPr/>
        </p:nvPicPr>
        <p:blipFill>
          <a:blip r:embed="rId6"/>
          <a:stretch>
            <a:fillRect/>
          </a:stretch>
        </p:blipFill>
        <p:spPr>
          <a:xfrm>
            <a:off x="3294179" y="3483471"/>
            <a:ext cx="2480407" cy="1316037"/>
          </a:xfrm>
          <a:prstGeom prst="rect">
            <a:avLst/>
          </a:prstGeom>
        </p:spPr>
      </p:pic>
      <p:pic>
        <p:nvPicPr>
          <p:cNvPr id="24" name="Image 4" descr="preencoded.png">    </p:cNvPr>
          <p:cNvPicPr>
            <a:picLocks noChangeAspect="1"/>
          </p:cNvPicPr>
          <p:nvPr/>
        </p:nvPicPr>
        <p:blipFill>
          <a:blip r:embed="rId7"/>
          <a:stretch>
            <a:fillRect/>
          </a:stretch>
        </p:blipFill>
        <p:spPr>
          <a:xfrm>
            <a:off x="5862292" y="3483471"/>
            <a:ext cx="2480407" cy="1316037"/>
          </a:xfrm>
          <a:prstGeom prst="rect">
            <a:avLst/>
          </a:prstGeom>
        </p:spPr>
      </p:pic>
      <p:pic>
        <p:nvPicPr>
          <p:cNvPr id="25" name="Image 5" descr="preencoded.png">    </p:cNvPr>
          <p:cNvPicPr>
            <a:picLocks noChangeAspect="1"/>
          </p:cNvPicPr>
          <p:nvPr/>
        </p:nvPicPr>
        <p:blipFill>
          <a:blip r:embed="rId8"/>
          <a:stretch>
            <a:fillRect/>
          </a:stretch>
        </p:blipFill>
        <p:spPr>
          <a:xfrm>
            <a:off x="8430406" y="3483471"/>
            <a:ext cx="1473758" cy="1316037"/>
          </a:xfrm>
          <a:prstGeom prst="rect">
            <a:avLst/>
          </a:prstGeom>
        </p:spPr>
      </p:pic>
      <p:pic>
        <p:nvPicPr>
          <p:cNvPr id="26" name="Image 6" descr="preencoded.png">    </p:cNvPr>
          <p:cNvPicPr>
            <a:picLocks noChangeAspect="1"/>
          </p:cNvPicPr>
          <p:nvPr/>
        </p:nvPicPr>
        <p:blipFill>
          <a:blip r:embed="rId9"/>
          <a:stretch>
            <a:fillRect/>
          </a:stretch>
        </p:blipFill>
        <p:spPr>
          <a:xfrm>
            <a:off x="9991872" y="3483471"/>
            <a:ext cx="1473758" cy="1316037"/>
          </a:xfrm>
          <a:prstGeom prst="rect">
            <a:avLst/>
          </a:prstGeom>
        </p:spPr>
      </p:pic>
      <p:pic>
        <p:nvPicPr>
          <p:cNvPr id="27" name="Image 7" descr="preencoded.png">    </p:cNvPr>
          <p:cNvPicPr>
            <a:picLocks noChangeAspect="1"/>
          </p:cNvPicPr>
          <p:nvPr/>
        </p:nvPicPr>
        <p:blipFill>
          <a:blip r:embed="rId10"/>
          <a:stretch>
            <a:fillRect/>
          </a:stretch>
        </p:blipFill>
        <p:spPr>
          <a:xfrm>
            <a:off x="726164" y="4887218"/>
            <a:ext cx="2850186" cy="1316037"/>
          </a:xfrm>
          <a:prstGeom prst="rect">
            <a:avLst/>
          </a:prstGeom>
        </p:spPr>
      </p:pic>
      <p:pic>
        <p:nvPicPr>
          <p:cNvPr id="28" name="Image 8" descr="preencoded.png">    </p:cNvPr>
          <p:cNvPicPr>
            <a:picLocks noChangeAspect="1"/>
          </p:cNvPicPr>
          <p:nvPr/>
        </p:nvPicPr>
        <p:blipFill>
          <a:blip r:embed="rId11"/>
          <a:stretch>
            <a:fillRect/>
          </a:stretch>
        </p:blipFill>
        <p:spPr>
          <a:xfrm>
            <a:off x="3664057" y="4887218"/>
            <a:ext cx="3856834" cy="1316037"/>
          </a:xfrm>
          <a:prstGeom prst="rect">
            <a:avLst/>
          </a:prstGeom>
        </p:spPr>
      </p:pic>
      <p:pic>
        <p:nvPicPr>
          <p:cNvPr id="29" name="Image 9" descr="preencoded.png">
            <a:hlinkClick r:id="rId13" tooltip=""/>
          </p:cNvPr>
          <p:cNvPicPr>
            <a:picLocks noChangeAspect="1"/>
          </p:cNvPicPr>
          <p:nvPr/>
        </p:nvPicPr>
        <p:blipFill>
          <a:blip r:embed="rId12"/>
          <a:stretch>
            <a:fillRect/>
          </a:stretch>
        </p:blipFill>
        <p:spPr>
          <a:xfrm>
            <a:off x="7608598" y="4887218"/>
            <a:ext cx="3856834" cy="1316037"/>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719814" y="2201962"/>
            <a:ext cx="10752067" cy="562372"/>
          </a:xfrm>
          <a:prstGeom prst="rect">
            <a:avLst/>
          </a:prstGeom>
          <a:noFill/>
          <a:ln/>
        </p:spPr>
        <p:txBody>
          <a:bodyPr wrap="none" lIns="0" tIns="0" rIns="0" bIns="0" rtlCol="0" anchor="t"/>
          <a:lstStyle/>
          <a:p>
            <a:pPr algn="ctr" indent="0" marL="0">
              <a:lnSpc>
                <a:spcPct val="104000"/>
              </a:lnSpc>
              <a:buNone/>
            </a:pPr>
            <a:r>
              <a:rPr lang="en-US" sz="3500" dirty="0">
                <a:solidFill>
                  <a:srgbClr val="F5F0F0"/>
                </a:solidFill>
                <a:latin typeface="Merriweather" pitchFamily="34" charset="0"/>
                <a:ea typeface="Merriweather" pitchFamily="34" charset="-122"/>
                <a:cs typeface="Merriweather" pitchFamily="34" charset="-120"/>
              </a:rPr>
              <a:t>Behold: The Gigonowmhead</a:t>
            </a:r>
            <a:endParaRPr lang="en-US" sz="3500" dirty="0"/>
          </a:p>
        </p:txBody>
      </p:sp>
      <p:sp>
        <p:nvSpPr>
          <p:cNvPr id="3" name="Text 1"/>
          <p:cNvSpPr/>
          <p:nvPr/>
        </p:nvSpPr>
        <p:spPr>
          <a:xfrm>
            <a:off x="719814" y="3034209"/>
            <a:ext cx="10752067" cy="575866"/>
          </a:xfrm>
          <a:prstGeom prst="rect">
            <a:avLst/>
          </a:prstGeom>
          <a:noFill/>
          <a:ln/>
        </p:spPr>
        <p:txBody>
          <a:bodyPr wrap="square" lIns="0" tIns="0" rIns="0" bIns="0" rtlCol="0" anchor="t">
            <a:normAutofit/>
          </a:bodyPr>
          <a:lstStyle/>
          <a:p>
            <a:pPr algn="ctr" indent="0" marL="0">
              <a:lnSpc>
                <a:spcPct val="133000"/>
              </a:lnSpc>
              <a:buNone/>
            </a:pPr>
            <a:r>
              <a:rPr lang="en-US" sz="1400" dirty="0">
                <a:solidFill>
                  <a:srgbClr val="E2E6E9"/>
                </a:solidFill>
                <a:latin typeface="Merriweather" pitchFamily="34" charset="0"/>
                <a:ea typeface="Merriweather" pitchFamily="34" charset="-122"/>
                <a:cs typeface="Merriweather" pitchFamily="34" charset="-120"/>
              </a:rPr>
              <a:t>This Fuantum presentation is a transmission from the minds of the Subgenius, signed by the venerable Clench Gigonowm himself. May your Slack be eternal, your Yeti wisdom profound, and your journey through the quantum forest ever absurd.</a:t>
            </a:r>
            <a:endParaRPr lang="en-US" sz="1400" dirty="0"/>
          </a:p>
        </p:txBody>
      </p:sp>
      <p:sp>
        <p:nvSpPr>
          <p:cNvPr id="4" name="Text 2"/>
          <p:cNvSpPr/>
          <p:nvPr/>
        </p:nvSpPr>
        <p:spPr>
          <a:xfrm>
            <a:off x="719814" y="3879949"/>
            <a:ext cx="10752067" cy="776089"/>
          </a:xfrm>
          <a:prstGeom prst="rect">
            <a:avLst/>
          </a:prstGeom>
          <a:noFill/>
          <a:ln/>
        </p:spPr>
        <p:txBody>
          <a:bodyPr wrap="none" lIns="0" tIns="0" rIns="0" bIns="0" rtlCol="0" anchor="t"/>
          <a:lstStyle/>
          <a:p>
            <a:pPr algn="ctr" indent="0" marL="0">
              <a:lnSpc>
                <a:spcPct val="104000"/>
              </a:lnSpc>
              <a:buNone/>
            </a:pPr>
            <a:r>
              <a:rPr lang="en-US" sz="4850" dirty="0">
                <a:solidFill>
                  <a:srgbClr val="F5F0F0"/>
                </a:solidFill>
                <a:latin typeface="Merriweather" pitchFamily="34" charset="0"/>
                <a:ea typeface="Merriweather" pitchFamily="34" charset="-122"/>
                <a:cs typeface="Merriweather" pitchFamily="34" charset="-120"/>
              </a:rPr>
              <a:t>Praise "Bob"!</a:t>
            </a:r>
            <a:endParaRPr lang="en-US" sz="48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2026-09-28T09:26:43Z</dcterms:created>
  <dcterms:modified xsi:type="dcterms:W3CDTF">2026-09-28T09:26:43Z</dcterms:modified>
</cp:coreProperties>
</file>